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Montserrat Bold"/>
      <p:bold r:id="rId13"/>
    </p:embeddedFont>
    <p:embeddedFont>
      <p:font typeface="Source Sans 3" panose="020B0600070205080204" charset="0"/>
      <p:regular r:id="rId14"/>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6" d="100"/>
          <a:sy n="66" d="100"/>
        </p:scale>
        <p:origin x="72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92905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486400" cy="8229600"/>
          </a:xfrm>
          <a:prstGeom prst="rect">
            <a:avLst/>
          </a:prstGeom>
        </p:spPr>
      </p:pic>
      <p:pic>
        <p:nvPicPr>
          <p:cNvPr id="3" name="Image 1" descr="preencod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3799" y="2369871"/>
            <a:ext cx="5165492" cy="3718413"/>
          </a:xfrm>
          <a:prstGeom prst="rect">
            <a:avLst/>
          </a:prstGeom>
        </p:spPr>
      </p:pic>
      <p:sp>
        <p:nvSpPr>
          <p:cNvPr id="4" name="Text 0"/>
          <p:cNvSpPr/>
          <p:nvPr/>
        </p:nvSpPr>
        <p:spPr>
          <a:xfrm>
            <a:off x="6350198" y="2691408"/>
            <a:ext cx="7416403" cy="1227058"/>
          </a:xfrm>
          <a:prstGeom prst="rect">
            <a:avLst/>
          </a:prstGeom>
          <a:noFill/>
          <a:ln/>
        </p:spPr>
        <p:txBody>
          <a:bodyPr wrap="square" lIns="0" tIns="0" rIns="0" bIns="0" rtlCol="0" anchor="t"/>
          <a:lstStyle/>
          <a:p>
            <a:pPr marL="0" indent="0" algn="l">
              <a:lnSpc>
                <a:spcPts val="4800"/>
              </a:lnSpc>
              <a:buNone/>
            </a:pPr>
            <a:r>
              <a:rPr lang="en-US" sz="3850" b="1" dirty="0">
                <a:solidFill>
                  <a:srgbClr val="FFFFFF"/>
                </a:solidFill>
                <a:latin typeface="Montserrat Bold" pitchFamily="34" charset="0"/>
                <a:ea typeface="Montserrat Bold" pitchFamily="34" charset="-122"/>
                <a:cs typeface="Montserrat Bold" pitchFamily="34" charset="-120"/>
              </a:rPr>
              <a:t>AIを用いた食品製造工程の安全性解析プログラム</a:t>
            </a:r>
            <a:endParaRPr lang="en-US" sz="3850" dirty="0"/>
          </a:p>
        </p:txBody>
      </p:sp>
      <p:sp>
        <p:nvSpPr>
          <p:cNvPr id="5" name="Text 1"/>
          <p:cNvSpPr/>
          <p:nvPr/>
        </p:nvSpPr>
        <p:spPr>
          <a:xfrm>
            <a:off x="6350198" y="4242316"/>
            <a:ext cx="7416403" cy="1295876"/>
          </a:xfrm>
          <a:prstGeom prst="rect">
            <a:avLst/>
          </a:prstGeom>
          <a:noFill/>
          <a:ln/>
        </p:spPr>
        <p:txBody>
          <a:bodyPr wrap="square" lIns="0" tIns="0" rIns="0" bIns="0" rtlCol="0" anchor="t"/>
          <a:lstStyle/>
          <a:p>
            <a:pPr marL="0" indent="0" algn="l">
              <a:lnSpc>
                <a:spcPts val="2550"/>
              </a:lnSpc>
              <a:buNone/>
            </a:pPr>
            <a:r>
              <a:rPr lang="en-US" sz="1700" dirty="0">
                <a:solidFill>
                  <a:srgbClr val="E2E6E9"/>
                </a:solidFill>
                <a:latin typeface="Source Sans 3" pitchFamily="34" charset="0"/>
                <a:ea typeface="Source Sans 3" pitchFamily="34" charset="-122"/>
                <a:cs typeface="Source Sans 3" pitchFamily="34" charset="-120"/>
              </a:rPr>
              <a:t>食品工場の製造工程を写真から解析し、安全性を評価するAIシステムの構築についてご紹介します。このプレゼンテーションでは、システムの技術構成、応用例、プロトタイプ設計、そして実装ステップまでを詳しく解説します。</a:t>
            </a:r>
            <a:endParaRPr lang="en-US" sz="1700" dirty="0"/>
          </a:p>
        </p:txBody>
      </p:sp>
      <p:sp>
        <p:nvSpPr>
          <p:cNvPr id="6" name="テキスト ボックス 5">
            <a:extLst>
              <a:ext uri="{FF2B5EF4-FFF2-40B4-BE49-F238E27FC236}">
                <a16:creationId xmlns:a16="http://schemas.microsoft.com/office/drawing/2014/main" id="{3B516F99-496F-BAEC-D7EF-619D671B2D60}"/>
              </a:ext>
            </a:extLst>
          </p:cNvPr>
          <p:cNvSpPr txBox="1"/>
          <p:nvPr/>
        </p:nvSpPr>
        <p:spPr>
          <a:xfrm>
            <a:off x="8183301" y="6701742"/>
            <a:ext cx="6053559" cy="461665"/>
          </a:xfrm>
          <a:prstGeom prst="rect">
            <a:avLst/>
          </a:prstGeom>
          <a:noFill/>
        </p:spPr>
        <p:txBody>
          <a:bodyPr wrap="square" rtlCol="0">
            <a:spAutoFit/>
          </a:bodyPr>
          <a:lstStyle/>
          <a:p>
            <a:r>
              <a:rPr kumimoji="1" lang="en-US" altLang="ja-JP" sz="2400" b="1" dirty="0">
                <a:solidFill>
                  <a:schemeClr val="bg1"/>
                </a:solidFill>
              </a:rPr>
              <a:t>Food</a:t>
            </a:r>
            <a:r>
              <a:rPr kumimoji="1" lang="ja-JP" altLang="en-US" sz="2400" b="1" dirty="0">
                <a:solidFill>
                  <a:schemeClr val="bg1"/>
                </a:solidFill>
              </a:rPr>
              <a:t>・</a:t>
            </a:r>
            <a:r>
              <a:rPr kumimoji="1" lang="en-US" altLang="ja-JP" sz="2400" b="1" dirty="0">
                <a:solidFill>
                  <a:schemeClr val="bg1"/>
                </a:solidFill>
              </a:rPr>
              <a:t>Safety  </a:t>
            </a:r>
            <a:r>
              <a:rPr kumimoji="1" lang="en-US" altLang="ja-JP" sz="2400" b="1" dirty="0" err="1">
                <a:solidFill>
                  <a:schemeClr val="bg1"/>
                </a:solidFill>
              </a:rPr>
              <a:t>Co.,Ltd</a:t>
            </a:r>
            <a:r>
              <a:rPr kumimoji="1" lang="en-US" altLang="ja-JP" sz="2400" b="1" dirty="0">
                <a:solidFill>
                  <a:schemeClr val="bg1"/>
                </a:solidFill>
              </a:rPr>
              <a:t>   2025/08/13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486400" cy="8229600"/>
          </a:xfrm>
          <a:prstGeom prst="rect">
            <a:avLst/>
          </a:prstGeom>
        </p:spPr>
      </p:pic>
      <p:sp>
        <p:nvSpPr>
          <p:cNvPr id="3" name="Text 0"/>
          <p:cNvSpPr/>
          <p:nvPr/>
        </p:nvSpPr>
        <p:spPr>
          <a:xfrm>
            <a:off x="6350198" y="1098352"/>
            <a:ext cx="6380083" cy="613529"/>
          </a:xfrm>
          <a:prstGeom prst="rect">
            <a:avLst/>
          </a:prstGeom>
          <a:noFill/>
          <a:ln/>
        </p:spPr>
        <p:txBody>
          <a:bodyPr wrap="none" lIns="0" tIns="0" rIns="0" bIns="0" rtlCol="0" anchor="t"/>
          <a:lstStyle/>
          <a:p>
            <a:pPr marL="0" indent="0" algn="l">
              <a:lnSpc>
                <a:spcPts val="4800"/>
              </a:lnSpc>
              <a:buNone/>
            </a:pPr>
            <a:r>
              <a:rPr lang="en-US" sz="3850" b="1" dirty="0">
                <a:solidFill>
                  <a:srgbClr val="FFFFFF"/>
                </a:solidFill>
                <a:latin typeface="Montserrat Bold" pitchFamily="34" charset="0"/>
                <a:ea typeface="Montserrat Bold" pitchFamily="34" charset="-122"/>
                <a:cs typeface="Montserrat Bold" pitchFamily="34" charset="-120"/>
              </a:rPr>
              <a:t>次のステップと補足機能提案</a:t>
            </a:r>
            <a:endParaRPr lang="en-US" sz="3850" dirty="0"/>
          </a:p>
        </p:txBody>
      </p:sp>
      <p:sp>
        <p:nvSpPr>
          <p:cNvPr id="4" name="Text 1"/>
          <p:cNvSpPr/>
          <p:nvPr/>
        </p:nvSpPr>
        <p:spPr>
          <a:xfrm>
            <a:off x="6350198" y="2251591"/>
            <a:ext cx="2454235" cy="306705"/>
          </a:xfrm>
          <a:prstGeom prst="rect">
            <a:avLst/>
          </a:prstGeom>
          <a:noFill/>
          <a:ln/>
        </p:spPr>
        <p:txBody>
          <a:bodyPr wrap="none" lIns="0" tIns="0" rIns="0" bIns="0" rtlCol="0" anchor="t"/>
          <a:lstStyle/>
          <a:p>
            <a:pPr marL="0" indent="0" algn="l">
              <a:lnSpc>
                <a:spcPts val="2400"/>
              </a:lnSpc>
              <a:buNone/>
            </a:pPr>
            <a:r>
              <a:rPr lang="en-US" sz="1900" b="1" dirty="0">
                <a:solidFill>
                  <a:srgbClr val="FFFFFF"/>
                </a:solidFill>
                <a:latin typeface="Montserrat Bold" pitchFamily="34" charset="0"/>
                <a:ea typeface="Montserrat Bold" pitchFamily="34" charset="-122"/>
                <a:cs typeface="Montserrat Bold" pitchFamily="34" charset="-120"/>
              </a:rPr>
              <a:t>次のステップ</a:t>
            </a:r>
            <a:endParaRPr lang="en-US" sz="1900" dirty="0"/>
          </a:p>
        </p:txBody>
      </p:sp>
      <p:sp>
        <p:nvSpPr>
          <p:cNvPr id="5" name="Text 2"/>
          <p:cNvSpPr/>
          <p:nvPr/>
        </p:nvSpPr>
        <p:spPr>
          <a:xfrm>
            <a:off x="6350198" y="2774156"/>
            <a:ext cx="3444716" cy="971907"/>
          </a:xfrm>
          <a:prstGeom prst="rect">
            <a:avLst/>
          </a:prstGeom>
          <a:noFill/>
          <a:ln/>
        </p:spPr>
        <p:txBody>
          <a:bodyPr wrap="square" lIns="0" tIns="0" rIns="0" bIns="0" rtlCol="0" anchor="t"/>
          <a:lstStyle/>
          <a:p>
            <a:pPr marL="342900" indent="-342900" algn="l">
              <a:lnSpc>
                <a:spcPts val="2550"/>
              </a:lnSpc>
              <a:buSzPct val="100000"/>
              <a:buChar char="•"/>
            </a:pPr>
            <a:r>
              <a:rPr lang="en-US" sz="1700" dirty="0">
                <a:solidFill>
                  <a:srgbClr val="E2E6E9"/>
                </a:solidFill>
                <a:latin typeface="Source Sans 3" pitchFamily="34" charset="0"/>
                <a:ea typeface="Source Sans 3" pitchFamily="34" charset="-122"/>
                <a:cs typeface="Source Sans 3" pitchFamily="34" charset="-120"/>
              </a:rPr>
              <a:t>ご希望の工場写真を数枚ご提供いただき、簡易評価モデルのプロトタイプを設計</a:t>
            </a:r>
            <a:endParaRPr lang="en-US" sz="1700" dirty="0"/>
          </a:p>
        </p:txBody>
      </p:sp>
      <p:sp>
        <p:nvSpPr>
          <p:cNvPr id="6" name="Text 3"/>
          <p:cNvSpPr/>
          <p:nvPr/>
        </p:nvSpPr>
        <p:spPr>
          <a:xfrm>
            <a:off x="6350198" y="3821549"/>
            <a:ext cx="3444716" cy="971907"/>
          </a:xfrm>
          <a:prstGeom prst="rect">
            <a:avLst/>
          </a:prstGeom>
          <a:noFill/>
          <a:ln/>
        </p:spPr>
        <p:txBody>
          <a:bodyPr wrap="square" lIns="0" tIns="0" rIns="0" bIns="0" rtlCol="0" anchor="t"/>
          <a:lstStyle/>
          <a:p>
            <a:pPr marL="342900" indent="-342900" algn="l">
              <a:lnSpc>
                <a:spcPts val="2550"/>
              </a:lnSpc>
              <a:buSzPct val="100000"/>
              <a:buChar char="•"/>
            </a:pPr>
            <a:r>
              <a:rPr lang="en-US" sz="1700" dirty="0">
                <a:solidFill>
                  <a:srgbClr val="E2E6E9"/>
                </a:solidFill>
                <a:latin typeface="Source Sans 3" pitchFamily="34" charset="0"/>
                <a:ea typeface="Source Sans 3" pitchFamily="34" charset="-122"/>
                <a:cs typeface="Source Sans 3" pitchFamily="34" charset="-120"/>
              </a:rPr>
              <a:t>評価基準（例：帽子未着用はNG、包装台の汚れは要改善など）を一緒に定義</a:t>
            </a:r>
            <a:endParaRPr lang="en-US" sz="1700" dirty="0"/>
          </a:p>
        </p:txBody>
      </p:sp>
      <p:sp>
        <p:nvSpPr>
          <p:cNvPr id="7" name="Text 4"/>
          <p:cNvSpPr/>
          <p:nvPr/>
        </p:nvSpPr>
        <p:spPr>
          <a:xfrm>
            <a:off x="6350198" y="4868942"/>
            <a:ext cx="3444716" cy="647938"/>
          </a:xfrm>
          <a:prstGeom prst="rect">
            <a:avLst/>
          </a:prstGeom>
          <a:noFill/>
          <a:ln/>
        </p:spPr>
        <p:txBody>
          <a:bodyPr wrap="square" lIns="0" tIns="0" rIns="0" bIns="0" rtlCol="0" anchor="t"/>
          <a:lstStyle/>
          <a:p>
            <a:pPr marL="342900" indent="-342900" algn="l">
              <a:lnSpc>
                <a:spcPts val="2550"/>
              </a:lnSpc>
              <a:buSzPct val="100000"/>
              <a:buChar char="•"/>
            </a:pPr>
            <a:r>
              <a:rPr lang="en-US" sz="1700" dirty="0">
                <a:solidFill>
                  <a:srgbClr val="E2E6E9"/>
                </a:solidFill>
                <a:latin typeface="Source Sans 3" pitchFamily="34" charset="0"/>
                <a:ea typeface="Source Sans 3" pitchFamily="34" charset="-122"/>
                <a:cs typeface="Source Sans 3" pitchFamily="34" charset="-120"/>
              </a:rPr>
              <a:t>自社工場の過去写真をラベル付けして学習データとして活用</a:t>
            </a:r>
            <a:endParaRPr lang="en-US" sz="1700" dirty="0"/>
          </a:p>
        </p:txBody>
      </p:sp>
      <p:sp>
        <p:nvSpPr>
          <p:cNvPr id="8" name="Text 5"/>
          <p:cNvSpPr/>
          <p:nvPr/>
        </p:nvSpPr>
        <p:spPr>
          <a:xfrm>
            <a:off x="10329505" y="2251591"/>
            <a:ext cx="2454235" cy="306705"/>
          </a:xfrm>
          <a:prstGeom prst="rect">
            <a:avLst/>
          </a:prstGeom>
          <a:noFill/>
          <a:ln/>
        </p:spPr>
        <p:txBody>
          <a:bodyPr wrap="none" lIns="0" tIns="0" rIns="0" bIns="0" rtlCol="0" anchor="t"/>
          <a:lstStyle/>
          <a:p>
            <a:pPr marL="0" indent="0" algn="l">
              <a:lnSpc>
                <a:spcPts val="2400"/>
              </a:lnSpc>
              <a:buNone/>
            </a:pPr>
            <a:r>
              <a:rPr lang="en-US" sz="1900" b="1" dirty="0">
                <a:solidFill>
                  <a:srgbClr val="FFFFFF"/>
                </a:solidFill>
                <a:latin typeface="Montserrat Bold" pitchFamily="34" charset="0"/>
                <a:ea typeface="Montserrat Bold" pitchFamily="34" charset="-122"/>
                <a:cs typeface="Montserrat Bold" pitchFamily="34" charset="-120"/>
              </a:rPr>
              <a:t>補足機能提案</a:t>
            </a:r>
            <a:endParaRPr lang="en-US" sz="1900" dirty="0"/>
          </a:p>
        </p:txBody>
      </p:sp>
      <p:sp>
        <p:nvSpPr>
          <p:cNvPr id="9" name="Text 6"/>
          <p:cNvSpPr/>
          <p:nvPr/>
        </p:nvSpPr>
        <p:spPr>
          <a:xfrm>
            <a:off x="10329505" y="2774156"/>
            <a:ext cx="3444716" cy="647938"/>
          </a:xfrm>
          <a:prstGeom prst="rect">
            <a:avLst/>
          </a:prstGeom>
          <a:noFill/>
          <a:ln/>
        </p:spPr>
        <p:txBody>
          <a:bodyPr wrap="square" lIns="0" tIns="0" rIns="0" bIns="0" rtlCol="0" anchor="t"/>
          <a:lstStyle/>
          <a:p>
            <a:pPr marL="342900" indent="-342900" algn="l">
              <a:lnSpc>
                <a:spcPts val="2550"/>
              </a:lnSpc>
              <a:buSzPct val="100000"/>
              <a:buChar char="•"/>
            </a:pPr>
            <a:r>
              <a:rPr lang="en-US" sz="1700" dirty="0">
                <a:solidFill>
                  <a:srgbClr val="E2E6E9"/>
                </a:solidFill>
                <a:latin typeface="Source Sans 3" pitchFamily="34" charset="0"/>
                <a:ea typeface="Source Sans 3" pitchFamily="34" charset="-122"/>
                <a:cs typeface="Source Sans 3" pitchFamily="34" charset="-120"/>
              </a:rPr>
              <a:t>評価履歴の保存と比較（過去のスコアとの推移表示）</a:t>
            </a:r>
            <a:endParaRPr lang="en-US" sz="1700" dirty="0"/>
          </a:p>
        </p:txBody>
      </p:sp>
      <p:sp>
        <p:nvSpPr>
          <p:cNvPr id="10" name="Text 7"/>
          <p:cNvSpPr/>
          <p:nvPr/>
        </p:nvSpPr>
        <p:spPr>
          <a:xfrm>
            <a:off x="10329505" y="3497580"/>
            <a:ext cx="3444716" cy="647938"/>
          </a:xfrm>
          <a:prstGeom prst="rect">
            <a:avLst/>
          </a:prstGeom>
          <a:noFill/>
          <a:ln/>
        </p:spPr>
        <p:txBody>
          <a:bodyPr wrap="square" lIns="0" tIns="0" rIns="0" bIns="0" rtlCol="0" anchor="t"/>
          <a:lstStyle/>
          <a:p>
            <a:pPr marL="342900" indent="-342900" algn="l">
              <a:lnSpc>
                <a:spcPts val="2550"/>
              </a:lnSpc>
              <a:buSzPct val="100000"/>
              <a:buChar char="•"/>
            </a:pPr>
            <a:r>
              <a:rPr lang="en-US" sz="1700" dirty="0">
                <a:solidFill>
                  <a:srgbClr val="E2E6E9"/>
                </a:solidFill>
                <a:latin typeface="Source Sans 3" pitchFamily="34" charset="0"/>
                <a:ea typeface="Source Sans 3" pitchFamily="34" charset="-122"/>
                <a:cs typeface="Source Sans 3" pitchFamily="34" charset="-120"/>
              </a:rPr>
              <a:t>ダッシュボード表示（工程別リスク分布グラフ）</a:t>
            </a:r>
            <a:endParaRPr lang="en-US" sz="1700" dirty="0"/>
          </a:p>
        </p:txBody>
      </p:sp>
      <p:sp>
        <p:nvSpPr>
          <p:cNvPr id="11" name="Text 8"/>
          <p:cNvSpPr/>
          <p:nvPr/>
        </p:nvSpPr>
        <p:spPr>
          <a:xfrm>
            <a:off x="10329505" y="4221004"/>
            <a:ext cx="3444716" cy="647938"/>
          </a:xfrm>
          <a:prstGeom prst="rect">
            <a:avLst/>
          </a:prstGeom>
          <a:noFill/>
          <a:ln/>
        </p:spPr>
        <p:txBody>
          <a:bodyPr wrap="square" lIns="0" tIns="0" rIns="0" bIns="0" rtlCol="0" anchor="t"/>
          <a:lstStyle/>
          <a:p>
            <a:pPr marL="342900" indent="-342900" algn="l">
              <a:lnSpc>
                <a:spcPts val="2550"/>
              </a:lnSpc>
              <a:buSzPct val="100000"/>
              <a:buChar char="•"/>
            </a:pPr>
            <a:r>
              <a:rPr lang="en-US" sz="1700" dirty="0">
                <a:solidFill>
                  <a:srgbClr val="E2E6E9"/>
                </a:solidFill>
                <a:latin typeface="Source Sans 3" pitchFamily="34" charset="0"/>
                <a:ea typeface="Source Sans 3" pitchFamily="34" charset="-122"/>
                <a:cs typeface="Source Sans 3" pitchFamily="34" charset="-120"/>
              </a:rPr>
              <a:t>API連携による他システムとの統合（品質管理システムなど）</a:t>
            </a:r>
            <a:endParaRPr lang="en-US" sz="1700" dirty="0"/>
          </a:p>
        </p:txBody>
      </p:sp>
      <p:sp>
        <p:nvSpPr>
          <p:cNvPr id="12" name="Text 9"/>
          <p:cNvSpPr/>
          <p:nvPr/>
        </p:nvSpPr>
        <p:spPr>
          <a:xfrm>
            <a:off x="6350198" y="5835253"/>
            <a:ext cx="7416403" cy="1295876"/>
          </a:xfrm>
          <a:prstGeom prst="rect">
            <a:avLst/>
          </a:prstGeom>
          <a:noFill/>
          <a:ln/>
        </p:spPr>
        <p:txBody>
          <a:bodyPr wrap="square" lIns="0" tIns="0" rIns="0" bIns="0" rtlCol="0" anchor="t"/>
          <a:lstStyle/>
          <a:p>
            <a:pPr marL="0" indent="0" algn="l">
              <a:lnSpc>
                <a:spcPts val="2550"/>
              </a:lnSpc>
              <a:buNone/>
            </a:pPr>
            <a:r>
              <a:rPr lang="en-US" sz="1700" dirty="0">
                <a:solidFill>
                  <a:srgbClr val="E2E6E9"/>
                </a:solidFill>
                <a:latin typeface="Source Sans 3" pitchFamily="34" charset="0"/>
                <a:ea typeface="Source Sans 3" pitchFamily="34" charset="-122"/>
                <a:cs typeface="Source Sans 3" pitchFamily="34" charset="-120"/>
              </a:rPr>
              <a:t>このAIシステムは、初期導入後も継続的に改善・拡張が可能です。実際の運用データを蓄積することで、モデルの精度は向上し、より実務に即した評価が可能になります。また、他のシステムとの連携により、食品安全管理の効率化と高度化を実現できます。</a:t>
            </a:r>
            <a:endParaRPr lang="en-US" sz="1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63798" y="1395413"/>
            <a:ext cx="7827883" cy="613529"/>
          </a:xfrm>
          <a:prstGeom prst="rect">
            <a:avLst/>
          </a:prstGeom>
          <a:noFill/>
          <a:ln/>
        </p:spPr>
        <p:txBody>
          <a:bodyPr wrap="none" lIns="0" tIns="0" rIns="0" bIns="0" rtlCol="0" anchor="t"/>
          <a:lstStyle/>
          <a:p>
            <a:pPr marL="0" indent="0" algn="l">
              <a:lnSpc>
                <a:spcPts val="4800"/>
              </a:lnSpc>
              <a:buNone/>
            </a:pPr>
            <a:r>
              <a:rPr lang="en-US" sz="3850" b="1" dirty="0">
                <a:solidFill>
                  <a:srgbClr val="FFFFFF"/>
                </a:solidFill>
                <a:latin typeface="Montserrat Bold" pitchFamily="34" charset="0"/>
                <a:ea typeface="Montserrat Bold" pitchFamily="34" charset="-122"/>
                <a:cs typeface="Montserrat Bold" pitchFamily="34" charset="-120"/>
              </a:rPr>
              <a:t>システム構築に活用できる主要技術</a:t>
            </a:r>
            <a:endParaRPr lang="en-US" sz="3850" dirty="0"/>
          </a:p>
        </p:txBody>
      </p:sp>
      <p:sp>
        <p:nvSpPr>
          <p:cNvPr id="3" name="Shape 1"/>
          <p:cNvSpPr/>
          <p:nvPr/>
        </p:nvSpPr>
        <p:spPr>
          <a:xfrm>
            <a:off x="863798" y="2440781"/>
            <a:ext cx="4156948" cy="3826431"/>
          </a:xfrm>
          <a:prstGeom prst="roundRect">
            <a:avLst>
              <a:gd name="adj" fmla="val 847"/>
            </a:avLst>
          </a:prstGeom>
          <a:solidFill>
            <a:srgbClr val="303132"/>
          </a:solidFill>
          <a:ln/>
        </p:spPr>
      </p:sp>
      <p:sp>
        <p:nvSpPr>
          <p:cNvPr id="4" name="Shape 2"/>
          <p:cNvSpPr/>
          <p:nvPr/>
        </p:nvSpPr>
        <p:spPr>
          <a:xfrm>
            <a:off x="1079659" y="2656642"/>
            <a:ext cx="647819" cy="647819"/>
          </a:xfrm>
          <a:prstGeom prst="roundRect">
            <a:avLst>
              <a:gd name="adj" fmla="val 14113642"/>
            </a:avLst>
          </a:prstGeom>
          <a:solidFill>
            <a:srgbClr val="FFFFFF"/>
          </a:solidFill>
          <a:ln/>
        </p:spPr>
      </p:sp>
      <p:pic>
        <p:nvPicPr>
          <p:cNvPr id="5"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7776" y="2798326"/>
            <a:ext cx="291465" cy="364450"/>
          </a:xfrm>
          <a:prstGeom prst="rect">
            <a:avLst/>
          </a:prstGeom>
        </p:spPr>
      </p:pic>
      <p:sp>
        <p:nvSpPr>
          <p:cNvPr id="6" name="Text 3"/>
          <p:cNvSpPr/>
          <p:nvPr/>
        </p:nvSpPr>
        <p:spPr>
          <a:xfrm>
            <a:off x="1079659" y="3520321"/>
            <a:ext cx="2454235" cy="306705"/>
          </a:xfrm>
          <a:prstGeom prst="rect">
            <a:avLst/>
          </a:prstGeom>
          <a:noFill/>
          <a:ln/>
        </p:spPr>
        <p:txBody>
          <a:bodyPr wrap="none" lIns="0" tIns="0" rIns="0" bIns="0" rtlCol="0" anchor="t"/>
          <a:lstStyle/>
          <a:p>
            <a:pPr marL="0" indent="0" algn="l">
              <a:lnSpc>
                <a:spcPts val="2400"/>
              </a:lnSpc>
              <a:buNone/>
            </a:pPr>
            <a:r>
              <a:rPr lang="en-US" sz="1900" b="1" dirty="0">
                <a:solidFill>
                  <a:srgbClr val="E2E6E9"/>
                </a:solidFill>
                <a:latin typeface="Montserrat Bold" pitchFamily="34" charset="0"/>
                <a:ea typeface="Montserrat Bold" pitchFamily="34" charset="-122"/>
                <a:cs typeface="Montserrat Bold" pitchFamily="34" charset="-120"/>
              </a:rPr>
              <a:t>画像認識・解析技術</a:t>
            </a:r>
            <a:endParaRPr lang="en-US" sz="1900" dirty="0"/>
          </a:p>
        </p:txBody>
      </p:sp>
      <p:sp>
        <p:nvSpPr>
          <p:cNvPr id="7" name="Text 4"/>
          <p:cNvSpPr/>
          <p:nvPr/>
        </p:nvSpPr>
        <p:spPr>
          <a:xfrm>
            <a:off x="1079659" y="3956566"/>
            <a:ext cx="3725228" cy="647938"/>
          </a:xfrm>
          <a:prstGeom prst="rect">
            <a:avLst/>
          </a:prstGeom>
          <a:noFill/>
          <a:ln/>
        </p:spPr>
        <p:txBody>
          <a:bodyPr wrap="square" lIns="0" tIns="0" rIns="0" bIns="0" rtlCol="0" anchor="t"/>
          <a:lstStyle/>
          <a:p>
            <a:pPr marL="342900" indent="-342900" algn="l">
              <a:lnSpc>
                <a:spcPts val="2550"/>
              </a:lnSpc>
              <a:buSzPct val="100000"/>
              <a:buChar char="•"/>
            </a:pPr>
            <a:r>
              <a:rPr lang="en-US" sz="1700" dirty="0">
                <a:solidFill>
                  <a:srgbClr val="E2E6E9"/>
                </a:solidFill>
                <a:latin typeface="Source Sans 3" pitchFamily="34" charset="0"/>
                <a:ea typeface="Source Sans 3" pitchFamily="34" charset="-122"/>
                <a:cs typeface="Source Sans 3" pitchFamily="34" charset="-120"/>
              </a:rPr>
              <a:t>物体検出：YOLOv8、Detectron2、OpenCV</a:t>
            </a:r>
            <a:endParaRPr lang="en-US" sz="1700" dirty="0"/>
          </a:p>
        </p:txBody>
      </p:sp>
      <p:sp>
        <p:nvSpPr>
          <p:cNvPr id="8" name="Text 5"/>
          <p:cNvSpPr/>
          <p:nvPr/>
        </p:nvSpPr>
        <p:spPr>
          <a:xfrm>
            <a:off x="1079659" y="4679990"/>
            <a:ext cx="3725228" cy="647938"/>
          </a:xfrm>
          <a:prstGeom prst="rect">
            <a:avLst/>
          </a:prstGeom>
          <a:noFill/>
          <a:ln/>
        </p:spPr>
        <p:txBody>
          <a:bodyPr wrap="square" lIns="0" tIns="0" rIns="0" bIns="0" rtlCol="0" anchor="t"/>
          <a:lstStyle/>
          <a:p>
            <a:pPr marL="342900" indent="-342900" algn="l">
              <a:lnSpc>
                <a:spcPts val="2550"/>
              </a:lnSpc>
              <a:buSzPct val="100000"/>
              <a:buChar char="•"/>
            </a:pPr>
            <a:r>
              <a:rPr lang="en-US" sz="1700" dirty="0">
                <a:solidFill>
                  <a:srgbClr val="E2E6E9"/>
                </a:solidFill>
                <a:latin typeface="Source Sans 3" pitchFamily="34" charset="0"/>
                <a:ea typeface="Source Sans 3" pitchFamily="34" charset="-122"/>
                <a:cs typeface="Source Sans 3" pitchFamily="34" charset="-120"/>
              </a:rPr>
              <a:t>画像分類：ResNet、EfficientNet、ViT</a:t>
            </a:r>
            <a:endParaRPr lang="en-US" sz="1700" dirty="0"/>
          </a:p>
        </p:txBody>
      </p:sp>
      <p:sp>
        <p:nvSpPr>
          <p:cNvPr id="9" name="Text 6"/>
          <p:cNvSpPr/>
          <p:nvPr/>
        </p:nvSpPr>
        <p:spPr>
          <a:xfrm>
            <a:off x="1079659" y="5403413"/>
            <a:ext cx="3725228" cy="647938"/>
          </a:xfrm>
          <a:prstGeom prst="rect">
            <a:avLst/>
          </a:prstGeom>
          <a:noFill/>
          <a:ln/>
        </p:spPr>
        <p:txBody>
          <a:bodyPr wrap="square" lIns="0" tIns="0" rIns="0" bIns="0" rtlCol="0" anchor="t"/>
          <a:lstStyle/>
          <a:p>
            <a:pPr marL="342900" indent="-342900" algn="l">
              <a:lnSpc>
                <a:spcPts val="2550"/>
              </a:lnSpc>
              <a:buSzPct val="100000"/>
              <a:buChar char="•"/>
            </a:pPr>
            <a:r>
              <a:rPr lang="en-US" sz="1700" dirty="0">
                <a:solidFill>
                  <a:srgbClr val="E2E6E9"/>
                </a:solidFill>
                <a:latin typeface="Source Sans 3" pitchFamily="34" charset="0"/>
                <a:ea typeface="Source Sans 3" pitchFamily="34" charset="-122"/>
                <a:cs typeface="Source Sans 3" pitchFamily="34" charset="-120"/>
              </a:rPr>
              <a:t>セグメンテーション：U-Net、DeepLabV3+</a:t>
            </a:r>
            <a:endParaRPr lang="en-US" sz="1700" dirty="0"/>
          </a:p>
        </p:txBody>
      </p:sp>
      <p:sp>
        <p:nvSpPr>
          <p:cNvPr id="10" name="Shape 7"/>
          <p:cNvSpPr/>
          <p:nvPr/>
        </p:nvSpPr>
        <p:spPr>
          <a:xfrm>
            <a:off x="5236607" y="2440781"/>
            <a:ext cx="4157067" cy="3826431"/>
          </a:xfrm>
          <a:prstGeom prst="roundRect">
            <a:avLst>
              <a:gd name="adj" fmla="val 847"/>
            </a:avLst>
          </a:prstGeom>
          <a:solidFill>
            <a:srgbClr val="303132"/>
          </a:solidFill>
          <a:ln/>
        </p:spPr>
      </p:sp>
      <p:sp>
        <p:nvSpPr>
          <p:cNvPr id="11" name="Shape 8"/>
          <p:cNvSpPr/>
          <p:nvPr/>
        </p:nvSpPr>
        <p:spPr>
          <a:xfrm>
            <a:off x="5452467" y="2656642"/>
            <a:ext cx="647819" cy="647819"/>
          </a:xfrm>
          <a:prstGeom prst="roundRect">
            <a:avLst>
              <a:gd name="adj" fmla="val 14113642"/>
            </a:avLst>
          </a:prstGeom>
          <a:solidFill>
            <a:srgbClr val="FFFFFF"/>
          </a:solidFill>
          <a:ln/>
        </p:spPr>
      </p:sp>
      <p:pic>
        <p:nvPicPr>
          <p:cNvPr id="12" name="Image 1" descr="preencod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30585" y="2798326"/>
            <a:ext cx="291465" cy="364450"/>
          </a:xfrm>
          <a:prstGeom prst="rect">
            <a:avLst/>
          </a:prstGeom>
        </p:spPr>
      </p:pic>
      <p:sp>
        <p:nvSpPr>
          <p:cNvPr id="13" name="Text 9"/>
          <p:cNvSpPr/>
          <p:nvPr/>
        </p:nvSpPr>
        <p:spPr>
          <a:xfrm>
            <a:off x="5452467" y="3520321"/>
            <a:ext cx="2454235" cy="306705"/>
          </a:xfrm>
          <a:prstGeom prst="rect">
            <a:avLst/>
          </a:prstGeom>
          <a:noFill/>
          <a:ln/>
        </p:spPr>
        <p:txBody>
          <a:bodyPr wrap="none" lIns="0" tIns="0" rIns="0" bIns="0" rtlCol="0" anchor="t"/>
          <a:lstStyle/>
          <a:p>
            <a:pPr marL="0" indent="0" algn="l">
              <a:lnSpc>
                <a:spcPts val="2400"/>
              </a:lnSpc>
              <a:buNone/>
            </a:pPr>
            <a:r>
              <a:rPr lang="en-US" sz="1900" b="1" dirty="0">
                <a:solidFill>
                  <a:srgbClr val="E2E6E9"/>
                </a:solidFill>
                <a:latin typeface="Montserrat Bold" pitchFamily="34" charset="0"/>
                <a:ea typeface="Montserrat Bold" pitchFamily="34" charset="-122"/>
                <a:cs typeface="Montserrat Bold" pitchFamily="34" charset="-120"/>
              </a:rPr>
              <a:t>安全性評価モデル</a:t>
            </a:r>
            <a:endParaRPr lang="en-US" sz="1900" dirty="0"/>
          </a:p>
        </p:txBody>
      </p:sp>
      <p:sp>
        <p:nvSpPr>
          <p:cNvPr id="14" name="Text 10"/>
          <p:cNvSpPr/>
          <p:nvPr/>
        </p:nvSpPr>
        <p:spPr>
          <a:xfrm>
            <a:off x="5452467" y="3956566"/>
            <a:ext cx="3725347" cy="647938"/>
          </a:xfrm>
          <a:prstGeom prst="rect">
            <a:avLst/>
          </a:prstGeom>
          <a:noFill/>
          <a:ln/>
        </p:spPr>
        <p:txBody>
          <a:bodyPr wrap="square" lIns="0" tIns="0" rIns="0" bIns="0" rtlCol="0" anchor="t"/>
          <a:lstStyle/>
          <a:p>
            <a:pPr marL="342900" indent="-342900" algn="l">
              <a:lnSpc>
                <a:spcPts val="2550"/>
              </a:lnSpc>
              <a:buSzPct val="100000"/>
              <a:buChar char="•"/>
            </a:pPr>
            <a:r>
              <a:rPr lang="en-US" sz="1700" dirty="0">
                <a:solidFill>
                  <a:srgbClr val="E2E6E9"/>
                </a:solidFill>
                <a:latin typeface="Source Sans 3" pitchFamily="34" charset="0"/>
                <a:ea typeface="Source Sans 3" pitchFamily="34" charset="-122"/>
                <a:cs typeface="Source Sans 3" pitchFamily="34" charset="-120"/>
              </a:rPr>
              <a:t>ルールベース＋機械学習のハイブリッド</a:t>
            </a:r>
            <a:endParaRPr lang="en-US" sz="1700" dirty="0"/>
          </a:p>
        </p:txBody>
      </p:sp>
      <p:sp>
        <p:nvSpPr>
          <p:cNvPr id="15" name="Text 11"/>
          <p:cNvSpPr/>
          <p:nvPr/>
        </p:nvSpPr>
        <p:spPr>
          <a:xfrm>
            <a:off x="5452467" y="4679990"/>
            <a:ext cx="3725347" cy="647938"/>
          </a:xfrm>
          <a:prstGeom prst="rect">
            <a:avLst/>
          </a:prstGeom>
          <a:noFill/>
          <a:ln/>
        </p:spPr>
        <p:txBody>
          <a:bodyPr wrap="square" lIns="0" tIns="0" rIns="0" bIns="0" rtlCol="0" anchor="t"/>
          <a:lstStyle/>
          <a:p>
            <a:pPr marL="342900" indent="-342900" algn="l">
              <a:lnSpc>
                <a:spcPts val="2550"/>
              </a:lnSpc>
              <a:buSzPct val="100000"/>
              <a:buChar char="•"/>
            </a:pPr>
            <a:r>
              <a:rPr lang="en-US" sz="1700" dirty="0">
                <a:solidFill>
                  <a:srgbClr val="E2E6E9"/>
                </a:solidFill>
                <a:latin typeface="Source Sans 3" pitchFamily="34" charset="0"/>
                <a:ea typeface="Source Sans 3" pitchFamily="34" charset="-122"/>
                <a:cs typeface="Source Sans 3" pitchFamily="34" charset="-120"/>
              </a:rPr>
              <a:t>異常検知：Autoencoder、One-Class SVM</a:t>
            </a:r>
            <a:endParaRPr lang="en-US" sz="1700" dirty="0"/>
          </a:p>
        </p:txBody>
      </p:sp>
      <p:sp>
        <p:nvSpPr>
          <p:cNvPr id="16" name="Text 12"/>
          <p:cNvSpPr/>
          <p:nvPr/>
        </p:nvSpPr>
        <p:spPr>
          <a:xfrm>
            <a:off x="5452467" y="5403413"/>
            <a:ext cx="3725347" cy="323969"/>
          </a:xfrm>
          <a:prstGeom prst="rect">
            <a:avLst/>
          </a:prstGeom>
          <a:noFill/>
          <a:ln/>
        </p:spPr>
        <p:txBody>
          <a:bodyPr wrap="none" lIns="0" tIns="0" rIns="0" bIns="0" rtlCol="0" anchor="t"/>
          <a:lstStyle/>
          <a:p>
            <a:pPr marL="342900" indent="-342900" algn="l">
              <a:lnSpc>
                <a:spcPts val="2550"/>
              </a:lnSpc>
              <a:buSzPct val="100000"/>
              <a:buChar char="•"/>
            </a:pPr>
            <a:r>
              <a:rPr lang="en-US" sz="1700" dirty="0">
                <a:solidFill>
                  <a:srgbClr val="E2E6E9"/>
                </a:solidFill>
                <a:latin typeface="Source Sans 3" pitchFamily="34" charset="0"/>
                <a:ea typeface="Source Sans 3" pitchFamily="34" charset="-122"/>
                <a:cs typeface="Source Sans 3" pitchFamily="34" charset="-120"/>
              </a:rPr>
              <a:t>HACCP/ISO 22000基準に基づく評価</a:t>
            </a:r>
            <a:endParaRPr lang="en-US" sz="1700" dirty="0"/>
          </a:p>
        </p:txBody>
      </p:sp>
      <p:sp>
        <p:nvSpPr>
          <p:cNvPr id="17" name="Shape 13"/>
          <p:cNvSpPr/>
          <p:nvPr/>
        </p:nvSpPr>
        <p:spPr>
          <a:xfrm>
            <a:off x="9609534" y="2440781"/>
            <a:ext cx="4157067" cy="3826431"/>
          </a:xfrm>
          <a:prstGeom prst="roundRect">
            <a:avLst>
              <a:gd name="adj" fmla="val 847"/>
            </a:avLst>
          </a:prstGeom>
          <a:solidFill>
            <a:srgbClr val="303132"/>
          </a:solidFill>
          <a:ln/>
        </p:spPr>
      </p:sp>
      <p:sp>
        <p:nvSpPr>
          <p:cNvPr id="18" name="Shape 14"/>
          <p:cNvSpPr/>
          <p:nvPr/>
        </p:nvSpPr>
        <p:spPr>
          <a:xfrm>
            <a:off x="9825395" y="2656642"/>
            <a:ext cx="647819" cy="647819"/>
          </a:xfrm>
          <a:prstGeom prst="roundRect">
            <a:avLst>
              <a:gd name="adj" fmla="val 14113642"/>
            </a:avLst>
          </a:prstGeom>
          <a:solidFill>
            <a:srgbClr val="FFFFFF"/>
          </a:solidFill>
          <a:ln/>
        </p:spPr>
      </p:sp>
      <p:pic>
        <p:nvPicPr>
          <p:cNvPr id="19" name="Image 2" descr="preencoded.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03512" y="2798326"/>
            <a:ext cx="291465" cy="364450"/>
          </a:xfrm>
          <a:prstGeom prst="rect">
            <a:avLst/>
          </a:prstGeom>
        </p:spPr>
      </p:pic>
      <p:sp>
        <p:nvSpPr>
          <p:cNvPr id="20" name="Text 15"/>
          <p:cNvSpPr/>
          <p:nvPr/>
        </p:nvSpPr>
        <p:spPr>
          <a:xfrm>
            <a:off x="9825395" y="3520321"/>
            <a:ext cx="2454235" cy="306705"/>
          </a:xfrm>
          <a:prstGeom prst="rect">
            <a:avLst/>
          </a:prstGeom>
          <a:noFill/>
          <a:ln/>
        </p:spPr>
        <p:txBody>
          <a:bodyPr wrap="none" lIns="0" tIns="0" rIns="0" bIns="0" rtlCol="0" anchor="t"/>
          <a:lstStyle/>
          <a:p>
            <a:pPr marL="0" indent="0" algn="l">
              <a:lnSpc>
                <a:spcPts val="2400"/>
              </a:lnSpc>
              <a:buNone/>
            </a:pPr>
            <a:r>
              <a:rPr lang="en-US" sz="1900" b="1" dirty="0">
                <a:solidFill>
                  <a:srgbClr val="E2E6E9"/>
                </a:solidFill>
                <a:latin typeface="Montserrat Bold" pitchFamily="34" charset="0"/>
                <a:ea typeface="Montserrat Bold" pitchFamily="34" charset="-122"/>
                <a:cs typeface="Montserrat Bold" pitchFamily="34" charset="-120"/>
              </a:rPr>
              <a:t>レポート生成技術</a:t>
            </a:r>
            <a:endParaRPr lang="en-US" sz="1900" dirty="0"/>
          </a:p>
        </p:txBody>
      </p:sp>
      <p:sp>
        <p:nvSpPr>
          <p:cNvPr id="21" name="Text 16"/>
          <p:cNvSpPr/>
          <p:nvPr/>
        </p:nvSpPr>
        <p:spPr>
          <a:xfrm>
            <a:off x="9825395" y="3956566"/>
            <a:ext cx="3725347" cy="647938"/>
          </a:xfrm>
          <a:prstGeom prst="rect">
            <a:avLst/>
          </a:prstGeom>
          <a:noFill/>
          <a:ln/>
        </p:spPr>
        <p:txBody>
          <a:bodyPr wrap="square" lIns="0" tIns="0" rIns="0" bIns="0" rtlCol="0" anchor="t"/>
          <a:lstStyle/>
          <a:p>
            <a:pPr marL="342900" indent="-342900" algn="l">
              <a:lnSpc>
                <a:spcPts val="2550"/>
              </a:lnSpc>
              <a:buSzPct val="100000"/>
              <a:buChar char="•"/>
            </a:pPr>
            <a:r>
              <a:rPr lang="en-US" sz="1700" dirty="0">
                <a:solidFill>
                  <a:srgbClr val="E2E6E9"/>
                </a:solidFill>
                <a:latin typeface="Source Sans 3" pitchFamily="34" charset="0"/>
                <a:ea typeface="Source Sans 3" pitchFamily="34" charset="-122"/>
                <a:cs typeface="Source Sans 3" pitchFamily="34" charset="-120"/>
              </a:rPr>
              <a:t>画像解析結果から報告書を自動生成</a:t>
            </a:r>
            <a:endParaRPr lang="en-US" sz="1700" dirty="0"/>
          </a:p>
        </p:txBody>
      </p:sp>
      <p:sp>
        <p:nvSpPr>
          <p:cNvPr id="22" name="Text 17"/>
          <p:cNvSpPr/>
          <p:nvPr/>
        </p:nvSpPr>
        <p:spPr>
          <a:xfrm>
            <a:off x="9825395" y="4679990"/>
            <a:ext cx="3725347" cy="323969"/>
          </a:xfrm>
          <a:prstGeom prst="rect">
            <a:avLst/>
          </a:prstGeom>
          <a:noFill/>
          <a:ln/>
        </p:spPr>
        <p:txBody>
          <a:bodyPr wrap="none" lIns="0" tIns="0" rIns="0" bIns="0" rtlCol="0" anchor="t"/>
          <a:lstStyle/>
          <a:p>
            <a:pPr marL="342900" indent="-342900" algn="l">
              <a:lnSpc>
                <a:spcPts val="2550"/>
              </a:lnSpc>
              <a:buSzPct val="100000"/>
              <a:buChar char="•"/>
            </a:pPr>
            <a:r>
              <a:rPr lang="en-US" sz="1700" dirty="0">
                <a:solidFill>
                  <a:srgbClr val="E2E6E9"/>
                </a:solidFill>
                <a:latin typeface="Source Sans 3" pitchFamily="34" charset="0"/>
                <a:ea typeface="Source Sans 3" pitchFamily="34" charset="-122"/>
                <a:cs typeface="Source Sans 3" pitchFamily="34" charset="-120"/>
              </a:rPr>
              <a:t>GPT系モデル、LangChain活用</a:t>
            </a:r>
            <a:endParaRPr lang="en-US" sz="1700" dirty="0"/>
          </a:p>
        </p:txBody>
      </p:sp>
      <p:sp>
        <p:nvSpPr>
          <p:cNvPr id="23" name="Text 18"/>
          <p:cNvSpPr/>
          <p:nvPr/>
        </p:nvSpPr>
        <p:spPr>
          <a:xfrm>
            <a:off x="9825395" y="5079444"/>
            <a:ext cx="3725347" cy="323969"/>
          </a:xfrm>
          <a:prstGeom prst="rect">
            <a:avLst/>
          </a:prstGeom>
          <a:noFill/>
          <a:ln/>
        </p:spPr>
        <p:txBody>
          <a:bodyPr wrap="none" lIns="0" tIns="0" rIns="0" bIns="0" rtlCol="0" anchor="t"/>
          <a:lstStyle/>
          <a:p>
            <a:pPr marL="342900" indent="-342900" algn="l">
              <a:lnSpc>
                <a:spcPts val="2550"/>
              </a:lnSpc>
              <a:buSzPct val="100000"/>
              <a:buChar char="•"/>
            </a:pPr>
            <a:r>
              <a:rPr lang="en-US" sz="1700" dirty="0">
                <a:solidFill>
                  <a:srgbClr val="E2E6E9"/>
                </a:solidFill>
                <a:latin typeface="Source Sans 3" pitchFamily="34" charset="0"/>
                <a:ea typeface="Source Sans 3" pitchFamily="34" charset="-122"/>
                <a:cs typeface="Source Sans 3" pitchFamily="34" charset="-120"/>
              </a:rPr>
              <a:t>工程ごとの安全性評価を文章化</a:t>
            </a:r>
            <a:endParaRPr lang="en-US" sz="1700" dirty="0"/>
          </a:p>
        </p:txBody>
      </p:sp>
      <p:sp>
        <p:nvSpPr>
          <p:cNvPr id="24" name="Text 19"/>
          <p:cNvSpPr/>
          <p:nvPr/>
        </p:nvSpPr>
        <p:spPr>
          <a:xfrm>
            <a:off x="863798" y="6510099"/>
            <a:ext cx="12902803" cy="323969"/>
          </a:xfrm>
          <a:prstGeom prst="rect">
            <a:avLst/>
          </a:prstGeom>
          <a:noFill/>
          <a:ln/>
        </p:spPr>
        <p:txBody>
          <a:bodyPr wrap="none" lIns="0" tIns="0" rIns="0" bIns="0" rtlCol="0" anchor="t"/>
          <a:lstStyle/>
          <a:p>
            <a:pPr marL="0" indent="0" algn="l">
              <a:lnSpc>
                <a:spcPts val="2550"/>
              </a:lnSpc>
              <a:buNone/>
            </a:pPr>
            <a:r>
              <a:rPr lang="en-US" sz="1700" dirty="0">
                <a:solidFill>
                  <a:srgbClr val="E2E6E9"/>
                </a:solidFill>
                <a:latin typeface="Source Sans 3" pitchFamily="34" charset="0"/>
                <a:ea typeface="Source Sans 3" pitchFamily="34" charset="-122"/>
                <a:cs typeface="Source Sans 3" pitchFamily="34" charset="-120"/>
              </a:rPr>
              <a:t>これらの技術を組み合わせることで、食品工場の安全性を写真から自動的に評価し、改善点を提案するシステムを構築できます。</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63798" y="1344216"/>
            <a:ext cx="8343186" cy="613529"/>
          </a:xfrm>
          <a:prstGeom prst="rect">
            <a:avLst/>
          </a:prstGeom>
          <a:noFill/>
          <a:ln/>
        </p:spPr>
        <p:txBody>
          <a:bodyPr wrap="none" lIns="0" tIns="0" rIns="0" bIns="0" rtlCol="0" anchor="t"/>
          <a:lstStyle/>
          <a:p>
            <a:pPr marL="0" indent="0" algn="l">
              <a:lnSpc>
                <a:spcPts val="4800"/>
              </a:lnSpc>
              <a:buNone/>
            </a:pPr>
            <a:r>
              <a:rPr lang="en-US" sz="3850" b="1" dirty="0">
                <a:solidFill>
                  <a:srgbClr val="FFFFFF"/>
                </a:solidFill>
                <a:latin typeface="Montserrat Bold" pitchFamily="34" charset="0"/>
                <a:ea typeface="Montserrat Bold" pitchFamily="34" charset="-122"/>
                <a:cs typeface="Montserrat Bold" pitchFamily="34" charset="-120"/>
              </a:rPr>
              <a:t>工程別の検出可能なリスクと使用技術</a:t>
            </a:r>
            <a:endParaRPr lang="en-US" sz="3850" dirty="0"/>
          </a:p>
        </p:txBody>
      </p:sp>
      <p:sp>
        <p:nvSpPr>
          <p:cNvPr id="3" name="Shape 1"/>
          <p:cNvSpPr/>
          <p:nvPr/>
        </p:nvSpPr>
        <p:spPr>
          <a:xfrm>
            <a:off x="863798" y="2389584"/>
            <a:ext cx="12902803" cy="3604974"/>
          </a:xfrm>
          <a:prstGeom prst="roundRect">
            <a:avLst>
              <a:gd name="adj" fmla="val 899"/>
            </a:avLst>
          </a:prstGeom>
          <a:noFill/>
          <a:ln w="7620">
            <a:solidFill>
              <a:srgbClr val="FFFFFF">
                <a:alpha val="24000"/>
              </a:srgbClr>
            </a:solidFill>
            <a:prstDash val="solid"/>
          </a:ln>
        </p:spPr>
      </p:sp>
      <p:sp>
        <p:nvSpPr>
          <p:cNvPr id="4" name="Shape 2"/>
          <p:cNvSpPr/>
          <p:nvPr/>
        </p:nvSpPr>
        <p:spPr>
          <a:xfrm>
            <a:off x="871418" y="2397204"/>
            <a:ext cx="12886253" cy="598289"/>
          </a:xfrm>
          <a:prstGeom prst="rect">
            <a:avLst/>
          </a:prstGeom>
          <a:solidFill>
            <a:srgbClr val="FFFFFF">
              <a:alpha val="4000"/>
            </a:srgbClr>
          </a:solidFill>
          <a:ln/>
        </p:spPr>
      </p:sp>
      <p:sp>
        <p:nvSpPr>
          <p:cNvPr id="5" name="Text 3"/>
          <p:cNvSpPr/>
          <p:nvPr/>
        </p:nvSpPr>
        <p:spPr>
          <a:xfrm>
            <a:off x="1088708" y="2534364"/>
            <a:ext cx="3859411" cy="323969"/>
          </a:xfrm>
          <a:prstGeom prst="rect">
            <a:avLst/>
          </a:prstGeom>
          <a:noFill/>
          <a:ln/>
        </p:spPr>
        <p:txBody>
          <a:bodyPr wrap="none" lIns="0" tIns="0" rIns="0" bIns="0" rtlCol="0" anchor="t"/>
          <a:lstStyle/>
          <a:p>
            <a:pPr marL="0" indent="0" algn="l">
              <a:lnSpc>
                <a:spcPts val="2550"/>
              </a:lnSpc>
              <a:buNone/>
            </a:pPr>
            <a:r>
              <a:rPr lang="en-US" sz="1700" b="1" dirty="0">
                <a:solidFill>
                  <a:srgbClr val="E2E6E9"/>
                </a:solidFill>
                <a:latin typeface="Source Sans 3" pitchFamily="34" charset="0"/>
                <a:ea typeface="Source Sans 3" pitchFamily="34" charset="-122"/>
                <a:cs typeface="Source Sans 3" pitchFamily="34" charset="-120"/>
              </a:rPr>
              <a:t>工程</a:t>
            </a:r>
            <a:endParaRPr lang="en-US" sz="1700" dirty="0"/>
          </a:p>
        </p:txBody>
      </p:sp>
      <p:sp>
        <p:nvSpPr>
          <p:cNvPr id="6" name="Text 4"/>
          <p:cNvSpPr/>
          <p:nvPr/>
        </p:nvSpPr>
        <p:spPr>
          <a:xfrm>
            <a:off x="5387459" y="2534364"/>
            <a:ext cx="3855601" cy="323969"/>
          </a:xfrm>
          <a:prstGeom prst="rect">
            <a:avLst/>
          </a:prstGeom>
          <a:noFill/>
          <a:ln/>
        </p:spPr>
        <p:txBody>
          <a:bodyPr wrap="none" lIns="0" tIns="0" rIns="0" bIns="0" rtlCol="0" anchor="t"/>
          <a:lstStyle/>
          <a:p>
            <a:pPr marL="0" indent="0" algn="l">
              <a:lnSpc>
                <a:spcPts val="2550"/>
              </a:lnSpc>
              <a:buNone/>
            </a:pPr>
            <a:r>
              <a:rPr lang="en-US" sz="1700" b="1" dirty="0">
                <a:solidFill>
                  <a:srgbClr val="E2E6E9"/>
                </a:solidFill>
                <a:latin typeface="Source Sans 3" pitchFamily="34" charset="0"/>
                <a:ea typeface="Source Sans 3" pitchFamily="34" charset="-122"/>
                <a:cs typeface="Source Sans 3" pitchFamily="34" charset="-120"/>
              </a:rPr>
              <a:t>検出可能なリスク</a:t>
            </a:r>
            <a:endParaRPr lang="en-US" sz="1700" dirty="0"/>
          </a:p>
        </p:txBody>
      </p:sp>
      <p:sp>
        <p:nvSpPr>
          <p:cNvPr id="7" name="Text 5"/>
          <p:cNvSpPr/>
          <p:nvPr/>
        </p:nvSpPr>
        <p:spPr>
          <a:xfrm>
            <a:off x="9682401" y="2534364"/>
            <a:ext cx="3859411" cy="323969"/>
          </a:xfrm>
          <a:prstGeom prst="rect">
            <a:avLst/>
          </a:prstGeom>
          <a:noFill/>
          <a:ln/>
        </p:spPr>
        <p:txBody>
          <a:bodyPr wrap="none" lIns="0" tIns="0" rIns="0" bIns="0" rtlCol="0" anchor="t"/>
          <a:lstStyle/>
          <a:p>
            <a:pPr marL="0" indent="0" algn="l">
              <a:lnSpc>
                <a:spcPts val="2550"/>
              </a:lnSpc>
              <a:buNone/>
            </a:pPr>
            <a:r>
              <a:rPr lang="en-US" sz="1700" b="1" dirty="0">
                <a:solidFill>
                  <a:srgbClr val="E2E6E9"/>
                </a:solidFill>
                <a:latin typeface="Source Sans 3" pitchFamily="34" charset="0"/>
                <a:ea typeface="Source Sans 3" pitchFamily="34" charset="-122"/>
                <a:cs typeface="Source Sans 3" pitchFamily="34" charset="-120"/>
              </a:rPr>
              <a:t>使用技術例</a:t>
            </a:r>
            <a:endParaRPr lang="en-US" sz="1700" dirty="0"/>
          </a:p>
        </p:txBody>
      </p:sp>
      <p:sp>
        <p:nvSpPr>
          <p:cNvPr id="8" name="Shape 6"/>
          <p:cNvSpPr/>
          <p:nvPr/>
        </p:nvSpPr>
        <p:spPr>
          <a:xfrm>
            <a:off x="871418" y="2995493"/>
            <a:ext cx="12886253" cy="598289"/>
          </a:xfrm>
          <a:prstGeom prst="rect">
            <a:avLst/>
          </a:prstGeom>
          <a:solidFill>
            <a:srgbClr val="000000">
              <a:alpha val="4000"/>
            </a:srgbClr>
          </a:solidFill>
          <a:ln/>
        </p:spPr>
      </p:sp>
      <p:sp>
        <p:nvSpPr>
          <p:cNvPr id="9" name="Text 7"/>
          <p:cNvSpPr/>
          <p:nvPr/>
        </p:nvSpPr>
        <p:spPr>
          <a:xfrm>
            <a:off x="1088708" y="3132653"/>
            <a:ext cx="3859411" cy="323969"/>
          </a:xfrm>
          <a:prstGeom prst="rect">
            <a:avLst/>
          </a:prstGeom>
          <a:noFill/>
          <a:ln/>
        </p:spPr>
        <p:txBody>
          <a:bodyPr wrap="none" lIns="0" tIns="0" rIns="0" bIns="0" rtlCol="0" anchor="t"/>
          <a:lstStyle/>
          <a:p>
            <a:pPr marL="0" indent="0" algn="l">
              <a:lnSpc>
                <a:spcPts val="2550"/>
              </a:lnSpc>
              <a:buNone/>
            </a:pPr>
            <a:r>
              <a:rPr lang="en-US" sz="1700" dirty="0">
                <a:solidFill>
                  <a:srgbClr val="E2E6E9"/>
                </a:solidFill>
                <a:latin typeface="Source Sans 3" pitchFamily="34" charset="0"/>
                <a:ea typeface="Source Sans 3" pitchFamily="34" charset="-122"/>
                <a:cs typeface="Source Sans 3" pitchFamily="34" charset="-120"/>
              </a:rPr>
              <a:t>保管</a:t>
            </a:r>
            <a:endParaRPr lang="en-US" sz="1700" dirty="0"/>
          </a:p>
        </p:txBody>
      </p:sp>
      <p:sp>
        <p:nvSpPr>
          <p:cNvPr id="10" name="Text 8"/>
          <p:cNvSpPr/>
          <p:nvPr/>
        </p:nvSpPr>
        <p:spPr>
          <a:xfrm>
            <a:off x="5387459" y="3132653"/>
            <a:ext cx="3855601" cy="323969"/>
          </a:xfrm>
          <a:prstGeom prst="rect">
            <a:avLst/>
          </a:prstGeom>
          <a:noFill/>
          <a:ln/>
        </p:spPr>
        <p:txBody>
          <a:bodyPr wrap="none" lIns="0" tIns="0" rIns="0" bIns="0" rtlCol="0" anchor="t"/>
          <a:lstStyle/>
          <a:p>
            <a:pPr marL="0" indent="0" algn="l">
              <a:lnSpc>
                <a:spcPts val="2550"/>
              </a:lnSpc>
              <a:buNone/>
            </a:pPr>
            <a:r>
              <a:rPr lang="en-US" sz="1700" dirty="0">
                <a:solidFill>
                  <a:srgbClr val="E2E6E9"/>
                </a:solidFill>
                <a:latin typeface="Source Sans 3" pitchFamily="34" charset="0"/>
                <a:ea typeface="Source Sans 3" pitchFamily="34" charset="-122"/>
                <a:cs typeface="Source Sans 3" pitchFamily="34" charset="-120"/>
              </a:rPr>
              <a:t>温度管理不備、異物混入</a:t>
            </a:r>
            <a:endParaRPr lang="en-US" sz="1700" dirty="0"/>
          </a:p>
        </p:txBody>
      </p:sp>
      <p:sp>
        <p:nvSpPr>
          <p:cNvPr id="11" name="Text 9"/>
          <p:cNvSpPr/>
          <p:nvPr/>
        </p:nvSpPr>
        <p:spPr>
          <a:xfrm>
            <a:off x="9682401" y="3132653"/>
            <a:ext cx="3859411" cy="323969"/>
          </a:xfrm>
          <a:prstGeom prst="rect">
            <a:avLst/>
          </a:prstGeom>
          <a:noFill/>
          <a:ln/>
        </p:spPr>
        <p:txBody>
          <a:bodyPr wrap="none" lIns="0" tIns="0" rIns="0" bIns="0" rtlCol="0" anchor="t"/>
          <a:lstStyle/>
          <a:p>
            <a:pPr marL="0" indent="0" algn="l">
              <a:lnSpc>
                <a:spcPts val="2550"/>
              </a:lnSpc>
              <a:buNone/>
            </a:pPr>
            <a:r>
              <a:rPr lang="en-US" sz="1700" dirty="0">
                <a:solidFill>
                  <a:srgbClr val="E2E6E9"/>
                </a:solidFill>
                <a:latin typeface="Source Sans 3" pitchFamily="34" charset="0"/>
                <a:ea typeface="Source Sans 3" pitchFamily="34" charset="-122"/>
                <a:cs typeface="Source Sans 3" pitchFamily="34" charset="-120"/>
              </a:rPr>
              <a:t>Object Detection + IoT連携</a:t>
            </a:r>
            <a:endParaRPr lang="en-US" sz="1700" dirty="0"/>
          </a:p>
        </p:txBody>
      </p:sp>
      <p:sp>
        <p:nvSpPr>
          <p:cNvPr id="12" name="Shape 10"/>
          <p:cNvSpPr/>
          <p:nvPr/>
        </p:nvSpPr>
        <p:spPr>
          <a:xfrm>
            <a:off x="871418" y="3593783"/>
            <a:ext cx="12886253" cy="598289"/>
          </a:xfrm>
          <a:prstGeom prst="rect">
            <a:avLst/>
          </a:prstGeom>
          <a:solidFill>
            <a:srgbClr val="FFFFFF">
              <a:alpha val="4000"/>
            </a:srgbClr>
          </a:solidFill>
          <a:ln/>
        </p:spPr>
      </p:sp>
      <p:sp>
        <p:nvSpPr>
          <p:cNvPr id="13" name="Text 11"/>
          <p:cNvSpPr/>
          <p:nvPr/>
        </p:nvSpPr>
        <p:spPr>
          <a:xfrm>
            <a:off x="1088708" y="3730942"/>
            <a:ext cx="3859411" cy="323969"/>
          </a:xfrm>
          <a:prstGeom prst="rect">
            <a:avLst/>
          </a:prstGeom>
          <a:noFill/>
          <a:ln/>
        </p:spPr>
        <p:txBody>
          <a:bodyPr wrap="none" lIns="0" tIns="0" rIns="0" bIns="0" rtlCol="0" anchor="t"/>
          <a:lstStyle/>
          <a:p>
            <a:pPr marL="0" indent="0" algn="l">
              <a:lnSpc>
                <a:spcPts val="2550"/>
              </a:lnSpc>
              <a:buNone/>
            </a:pPr>
            <a:r>
              <a:rPr lang="en-US" sz="1700" dirty="0">
                <a:solidFill>
                  <a:srgbClr val="E2E6E9"/>
                </a:solidFill>
                <a:latin typeface="Source Sans 3" pitchFamily="34" charset="0"/>
                <a:ea typeface="Source Sans 3" pitchFamily="34" charset="-122"/>
                <a:cs typeface="Source Sans 3" pitchFamily="34" charset="-120"/>
              </a:rPr>
              <a:t>前処理</a:t>
            </a:r>
            <a:endParaRPr lang="en-US" sz="1700" dirty="0"/>
          </a:p>
        </p:txBody>
      </p:sp>
      <p:sp>
        <p:nvSpPr>
          <p:cNvPr id="14" name="Text 12"/>
          <p:cNvSpPr/>
          <p:nvPr/>
        </p:nvSpPr>
        <p:spPr>
          <a:xfrm>
            <a:off x="5387459" y="3730942"/>
            <a:ext cx="3855601" cy="323969"/>
          </a:xfrm>
          <a:prstGeom prst="rect">
            <a:avLst/>
          </a:prstGeom>
          <a:noFill/>
          <a:ln/>
        </p:spPr>
        <p:txBody>
          <a:bodyPr wrap="none" lIns="0" tIns="0" rIns="0" bIns="0" rtlCol="0" anchor="t"/>
          <a:lstStyle/>
          <a:p>
            <a:pPr marL="0" indent="0" algn="l">
              <a:lnSpc>
                <a:spcPts val="2550"/>
              </a:lnSpc>
              <a:buNone/>
            </a:pPr>
            <a:r>
              <a:rPr lang="en-US" sz="1700" dirty="0">
                <a:solidFill>
                  <a:srgbClr val="E2E6E9"/>
                </a:solidFill>
                <a:latin typeface="Source Sans 3" pitchFamily="34" charset="0"/>
                <a:ea typeface="Source Sans 3" pitchFamily="34" charset="-122"/>
                <a:cs typeface="Source Sans 3" pitchFamily="34" charset="-120"/>
              </a:rPr>
              <a:t>手洗い未実施、交差汚染</a:t>
            </a:r>
            <a:endParaRPr lang="en-US" sz="1700" dirty="0"/>
          </a:p>
        </p:txBody>
      </p:sp>
      <p:sp>
        <p:nvSpPr>
          <p:cNvPr id="15" name="Text 13"/>
          <p:cNvSpPr/>
          <p:nvPr/>
        </p:nvSpPr>
        <p:spPr>
          <a:xfrm>
            <a:off x="9682401" y="3730942"/>
            <a:ext cx="3859411" cy="323969"/>
          </a:xfrm>
          <a:prstGeom prst="rect">
            <a:avLst/>
          </a:prstGeom>
          <a:noFill/>
          <a:ln/>
        </p:spPr>
        <p:txBody>
          <a:bodyPr wrap="none" lIns="0" tIns="0" rIns="0" bIns="0" rtlCol="0" anchor="t"/>
          <a:lstStyle/>
          <a:p>
            <a:pPr marL="0" indent="0" algn="l">
              <a:lnSpc>
                <a:spcPts val="2550"/>
              </a:lnSpc>
              <a:buNone/>
            </a:pPr>
            <a:r>
              <a:rPr lang="en-US" sz="1700" dirty="0">
                <a:solidFill>
                  <a:srgbClr val="E2E6E9"/>
                </a:solidFill>
                <a:latin typeface="Source Sans 3" pitchFamily="34" charset="0"/>
                <a:ea typeface="Source Sans 3" pitchFamily="34" charset="-122"/>
                <a:cs typeface="Source Sans 3" pitchFamily="34" charset="-120"/>
              </a:rPr>
              <a:t>Pose Estimation + Rule-based</a:t>
            </a:r>
            <a:endParaRPr lang="en-US" sz="1700" dirty="0"/>
          </a:p>
        </p:txBody>
      </p:sp>
      <p:sp>
        <p:nvSpPr>
          <p:cNvPr id="16" name="Shape 14"/>
          <p:cNvSpPr/>
          <p:nvPr/>
        </p:nvSpPr>
        <p:spPr>
          <a:xfrm>
            <a:off x="871418" y="4192072"/>
            <a:ext cx="12886253" cy="598289"/>
          </a:xfrm>
          <a:prstGeom prst="rect">
            <a:avLst/>
          </a:prstGeom>
          <a:solidFill>
            <a:srgbClr val="000000">
              <a:alpha val="4000"/>
            </a:srgbClr>
          </a:solidFill>
          <a:ln/>
        </p:spPr>
      </p:sp>
      <p:sp>
        <p:nvSpPr>
          <p:cNvPr id="17" name="Text 15"/>
          <p:cNvSpPr/>
          <p:nvPr/>
        </p:nvSpPr>
        <p:spPr>
          <a:xfrm>
            <a:off x="1088708" y="4329232"/>
            <a:ext cx="3859411" cy="323969"/>
          </a:xfrm>
          <a:prstGeom prst="rect">
            <a:avLst/>
          </a:prstGeom>
          <a:noFill/>
          <a:ln/>
        </p:spPr>
        <p:txBody>
          <a:bodyPr wrap="none" lIns="0" tIns="0" rIns="0" bIns="0" rtlCol="0" anchor="t"/>
          <a:lstStyle/>
          <a:p>
            <a:pPr marL="0" indent="0" algn="l">
              <a:lnSpc>
                <a:spcPts val="2550"/>
              </a:lnSpc>
              <a:buNone/>
            </a:pPr>
            <a:r>
              <a:rPr lang="en-US" sz="1700" dirty="0">
                <a:solidFill>
                  <a:srgbClr val="E2E6E9"/>
                </a:solidFill>
                <a:latin typeface="Source Sans 3" pitchFamily="34" charset="0"/>
                <a:ea typeface="Source Sans 3" pitchFamily="34" charset="-122"/>
                <a:cs typeface="Source Sans 3" pitchFamily="34" charset="-120"/>
              </a:rPr>
              <a:t>加工</a:t>
            </a:r>
            <a:endParaRPr lang="en-US" sz="1700" dirty="0"/>
          </a:p>
        </p:txBody>
      </p:sp>
      <p:sp>
        <p:nvSpPr>
          <p:cNvPr id="18" name="Text 16"/>
          <p:cNvSpPr/>
          <p:nvPr/>
        </p:nvSpPr>
        <p:spPr>
          <a:xfrm>
            <a:off x="5387459" y="4329232"/>
            <a:ext cx="3855601" cy="323969"/>
          </a:xfrm>
          <a:prstGeom prst="rect">
            <a:avLst/>
          </a:prstGeom>
          <a:noFill/>
          <a:ln/>
        </p:spPr>
        <p:txBody>
          <a:bodyPr wrap="none" lIns="0" tIns="0" rIns="0" bIns="0" rtlCol="0" anchor="t"/>
          <a:lstStyle/>
          <a:p>
            <a:pPr marL="0" indent="0" algn="l">
              <a:lnSpc>
                <a:spcPts val="2550"/>
              </a:lnSpc>
              <a:buNone/>
            </a:pPr>
            <a:r>
              <a:rPr lang="en-US" sz="1700" dirty="0">
                <a:solidFill>
                  <a:srgbClr val="E2E6E9"/>
                </a:solidFill>
                <a:latin typeface="Source Sans 3" pitchFamily="34" charset="0"/>
                <a:ea typeface="Source Sans 3" pitchFamily="34" charset="-122"/>
                <a:cs typeface="Source Sans 3" pitchFamily="34" charset="-120"/>
              </a:rPr>
              <a:t>装備不備、機器汚染</a:t>
            </a:r>
            <a:endParaRPr lang="en-US" sz="1700" dirty="0"/>
          </a:p>
        </p:txBody>
      </p:sp>
      <p:sp>
        <p:nvSpPr>
          <p:cNvPr id="19" name="Text 17"/>
          <p:cNvSpPr/>
          <p:nvPr/>
        </p:nvSpPr>
        <p:spPr>
          <a:xfrm>
            <a:off x="9682401" y="4329232"/>
            <a:ext cx="3859411" cy="323969"/>
          </a:xfrm>
          <a:prstGeom prst="rect">
            <a:avLst/>
          </a:prstGeom>
          <a:noFill/>
          <a:ln/>
        </p:spPr>
        <p:txBody>
          <a:bodyPr wrap="none" lIns="0" tIns="0" rIns="0" bIns="0" rtlCol="0" anchor="t"/>
          <a:lstStyle/>
          <a:p>
            <a:pPr marL="0" indent="0" algn="l">
              <a:lnSpc>
                <a:spcPts val="2550"/>
              </a:lnSpc>
              <a:buNone/>
            </a:pPr>
            <a:r>
              <a:rPr lang="en-US" sz="1700" dirty="0">
                <a:solidFill>
                  <a:srgbClr val="E2E6E9"/>
                </a:solidFill>
                <a:latin typeface="Source Sans 3" pitchFamily="34" charset="0"/>
                <a:ea typeface="Source Sans 3" pitchFamily="34" charset="-122"/>
                <a:cs typeface="Source Sans 3" pitchFamily="34" charset="-120"/>
              </a:rPr>
              <a:t>Semantic Segmentation</a:t>
            </a:r>
            <a:endParaRPr lang="en-US" sz="1700" dirty="0"/>
          </a:p>
        </p:txBody>
      </p:sp>
      <p:sp>
        <p:nvSpPr>
          <p:cNvPr id="20" name="Shape 18"/>
          <p:cNvSpPr/>
          <p:nvPr/>
        </p:nvSpPr>
        <p:spPr>
          <a:xfrm>
            <a:off x="871418" y="4790361"/>
            <a:ext cx="12886253" cy="598289"/>
          </a:xfrm>
          <a:prstGeom prst="rect">
            <a:avLst/>
          </a:prstGeom>
          <a:solidFill>
            <a:srgbClr val="FFFFFF">
              <a:alpha val="4000"/>
            </a:srgbClr>
          </a:solidFill>
          <a:ln/>
        </p:spPr>
      </p:sp>
      <p:sp>
        <p:nvSpPr>
          <p:cNvPr id="21" name="Text 19"/>
          <p:cNvSpPr/>
          <p:nvPr/>
        </p:nvSpPr>
        <p:spPr>
          <a:xfrm>
            <a:off x="1088708" y="4927521"/>
            <a:ext cx="3859411" cy="323969"/>
          </a:xfrm>
          <a:prstGeom prst="rect">
            <a:avLst/>
          </a:prstGeom>
          <a:noFill/>
          <a:ln/>
        </p:spPr>
        <p:txBody>
          <a:bodyPr wrap="none" lIns="0" tIns="0" rIns="0" bIns="0" rtlCol="0" anchor="t"/>
          <a:lstStyle/>
          <a:p>
            <a:pPr marL="0" indent="0" algn="l">
              <a:lnSpc>
                <a:spcPts val="2550"/>
              </a:lnSpc>
              <a:buNone/>
            </a:pPr>
            <a:r>
              <a:rPr lang="en-US" sz="1700" dirty="0">
                <a:solidFill>
                  <a:srgbClr val="E2E6E9"/>
                </a:solidFill>
                <a:latin typeface="Source Sans 3" pitchFamily="34" charset="0"/>
                <a:ea typeface="Source Sans 3" pitchFamily="34" charset="-122"/>
                <a:cs typeface="Source Sans 3" pitchFamily="34" charset="-120"/>
              </a:rPr>
              <a:t>包装・盛付</a:t>
            </a:r>
            <a:endParaRPr lang="en-US" sz="1700" dirty="0"/>
          </a:p>
        </p:txBody>
      </p:sp>
      <p:sp>
        <p:nvSpPr>
          <p:cNvPr id="22" name="Text 20"/>
          <p:cNvSpPr/>
          <p:nvPr/>
        </p:nvSpPr>
        <p:spPr>
          <a:xfrm>
            <a:off x="5387459" y="4927521"/>
            <a:ext cx="3855601" cy="323969"/>
          </a:xfrm>
          <a:prstGeom prst="rect">
            <a:avLst/>
          </a:prstGeom>
          <a:noFill/>
          <a:ln/>
        </p:spPr>
        <p:txBody>
          <a:bodyPr wrap="none" lIns="0" tIns="0" rIns="0" bIns="0" rtlCol="0" anchor="t"/>
          <a:lstStyle/>
          <a:p>
            <a:pPr marL="0" indent="0" algn="l">
              <a:lnSpc>
                <a:spcPts val="2550"/>
              </a:lnSpc>
              <a:buNone/>
            </a:pPr>
            <a:r>
              <a:rPr lang="en-US" sz="1700" dirty="0">
                <a:solidFill>
                  <a:srgbClr val="E2E6E9"/>
                </a:solidFill>
                <a:latin typeface="Source Sans 3" pitchFamily="34" charset="0"/>
                <a:ea typeface="Source Sans 3" pitchFamily="34" charset="-122"/>
                <a:cs typeface="Source Sans 3" pitchFamily="34" charset="-120"/>
              </a:rPr>
              <a:t>包装不良、異物混入</a:t>
            </a:r>
            <a:endParaRPr lang="en-US" sz="1700" dirty="0"/>
          </a:p>
        </p:txBody>
      </p:sp>
      <p:sp>
        <p:nvSpPr>
          <p:cNvPr id="23" name="Text 21"/>
          <p:cNvSpPr/>
          <p:nvPr/>
        </p:nvSpPr>
        <p:spPr>
          <a:xfrm>
            <a:off x="9682401" y="4927521"/>
            <a:ext cx="3859411" cy="323969"/>
          </a:xfrm>
          <a:prstGeom prst="rect">
            <a:avLst/>
          </a:prstGeom>
          <a:noFill/>
          <a:ln/>
        </p:spPr>
        <p:txBody>
          <a:bodyPr wrap="none" lIns="0" tIns="0" rIns="0" bIns="0" rtlCol="0" anchor="t"/>
          <a:lstStyle/>
          <a:p>
            <a:pPr marL="0" indent="0" algn="l">
              <a:lnSpc>
                <a:spcPts val="2550"/>
              </a:lnSpc>
              <a:buNone/>
            </a:pPr>
            <a:r>
              <a:rPr lang="en-US" sz="1700" dirty="0">
                <a:solidFill>
                  <a:srgbClr val="E2E6E9"/>
                </a:solidFill>
                <a:latin typeface="Source Sans 3" pitchFamily="34" charset="0"/>
                <a:ea typeface="Source Sans 3" pitchFamily="34" charset="-122"/>
                <a:cs typeface="Source Sans 3" pitchFamily="34" charset="-120"/>
              </a:rPr>
              <a:t>Image Classification</a:t>
            </a:r>
            <a:endParaRPr lang="en-US" sz="1700" dirty="0"/>
          </a:p>
        </p:txBody>
      </p:sp>
      <p:sp>
        <p:nvSpPr>
          <p:cNvPr id="24" name="Shape 22"/>
          <p:cNvSpPr/>
          <p:nvPr/>
        </p:nvSpPr>
        <p:spPr>
          <a:xfrm>
            <a:off x="871418" y="5388650"/>
            <a:ext cx="12886253" cy="598289"/>
          </a:xfrm>
          <a:prstGeom prst="rect">
            <a:avLst/>
          </a:prstGeom>
          <a:solidFill>
            <a:srgbClr val="000000">
              <a:alpha val="4000"/>
            </a:srgbClr>
          </a:solidFill>
          <a:ln/>
        </p:spPr>
      </p:sp>
      <p:sp>
        <p:nvSpPr>
          <p:cNvPr id="25" name="Text 23"/>
          <p:cNvSpPr/>
          <p:nvPr/>
        </p:nvSpPr>
        <p:spPr>
          <a:xfrm>
            <a:off x="1088708" y="5525810"/>
            <a:ext cx="3859411" cy="323969"/>
          </a:xfrm>
          <a:prstGeom prst="rect">
            <a:avLst/>
          </a:prstGeom>
          <a:noFill/>
          <a:ln/>
        </p:spPr>
        <p:txBody>
          <a:bodyPr wrap="none" lIns="0" tIns="0" rIns="0" bIns="0" rtlCol="0" anchor="t"/>
          <a:lstStyle/>
          <a:p>
            <a:pPr marL="0" indent="0" algn="l">
              <a:lnSpc>
                <a:spcPts val="2550"/>
              </a:lnSpc>
              <a:buNone/>
            </a:pPr>
            <a:r>
              <a:rPr lang="en-US" sz="1700" dirty="0">
                <a:solidFill>
                  <a:srgbClr val="E2E6E9"/>
                </a:solidFill>
                <a:latin typeface="Source Sans 3" pitchFamily="34" charset="0"/>
                <a:ea typeface="Source Sans 3" pitchFamily="34" charset="-122"/>
                <a:cs typeface="Source Sans 3" pitchFamily="34" charset="-120"/>
              </a:rPr>
              <a:t>検品・出荷</a:t>
            </a:r>
            <a:endParaRPr lang="en-US" sz="1700" dirty="0"/>
          </a:p>
        </p:txBody>
      </p:sp>
      <p:sp>
        <p:nvSpPr>
          <p:cNvPr id="26" name="Text 24"/>
          <p:cNvSpPr/>
          <p:nvPr/>
        </p:nvSpPr>
        <p:spPr>
          <a:xfrm>
            <a:off x="5387459" y="5525810"/>
            <a:ext cx="3855601" cy="323969"/>
          </a:xfrm>
          <a:prstGeom prst="rect">
            <a:avLst/>
          </a:prstGeom>
          <a:noFill/>
          <a:ln/>
        </p:spPr>
        <p:txBody>
          <a:bodyPr wrap="none" lIns="0" tIns="0" rIns="0" bIns="0" rtlCol="0" anchor="t"/>
          <a:lstStyle/>
          <a:p>
            <a:pPr marL="0" indent="0" algn="l">
              <a:lnSpc>
                <a:spcPts val="2550"/>
              </a:lnSpc>
              <a:buNone/>
            </a:pPr>
            <a:r>
              <a:rPr lang="en-US" sz="1700" dirty="0">
                <a:solidFill>
                  <a:srgbClr val="E2E6E9"/>
                </a:solidFill>
                <a:latin typeface="Source Sans 3" pitchFamily="34" charset="0"/>
                <a:ea typeface="Source Sans 3" pitchFamily="34" charset="-122"/>
                <a:cs typeface="Source Sans 3" pitchFamily="34" charset="-120"/>
              </a:rPr>
              <a:t>ラベル不備、異物混入</a:t>
            </a:r>
            <a:endParaRPr lang="en-US" sz="1700" dirty="0"/>
          </a:p>
        </p:txBody>
      </p:sp>
      <p:sp>
        <p:nvSpPr>
          <p:cNvPr id="27" name="Text 25"/>
          <p:cNvSpPr/>
          <p:nvPr/>
        </p:nvSpPr>
        <p:spPr>
          <a:xfrm>
            <a:off x="9682401" y="5525810"/>
            <a:ext cx="3859411" cy="323969"/>
          </a:xfrm>
          <a:prstGeom prst="rect">
            <a:avLst/>
          </a:prstGeom>
          <a:noFill/>
          <a:ln/>
        </p:spPr>
        <p:txBody>
          <a:bodyPr wrap="none" lIns="0" tIns="0" rIns="0" bIns="0" rtlCol="0" anchor="t"/>
          <a:lstStyle/>
          <a:p>
            <a:pPr marL="0" indent="0" algn="l">
              <a:lnSpc>
                <a:spcPts val="2550"/>
              </a:lnSpc>
              <a:buNone/>
            </a:pPr>
            <a:r>
              <a:rPr lang="en-US" sz="1700" dirty="0">
                <a:solidFill>
                  <a:srgbClr val="E2E6E9"/>
                </a:solidFill>
                <a:latin typeface="Source Sans 3" pitchFamily="34" charset="0"/>
                <a:ea typeface="Source Sans 3" pitchFamily="34" charset="-122"/>
                <a:cs typeface="Source Sans 3" pitchFamily="34" charset="-120"/>
              </a:rPr>
              <a:t>OCR + Anomaly Detection</a:t>
            </a:r>
            <a:endParaRPr lang="en-US" sz="1700" dirty="0"/>
          </a:p>
        </p:txBody>
      </p:sp>
      <p:sp>
        <p:nvSpPr>
          <p:cNvPr id="28" name="Text 26"/>
          <p:cNvSpPr/>
          <p:nvPr/>
        </p:nvSpPr>
        <p:spPr>
          <a:xfrm>
            <a:off x="863798" y="6237446"/>
            <a:ext cx="12902803" cy="647938"/>
          </a:xfrm>
          <a:prstGeom prst="rect">
            <a:avLst/>
          </a:prstGeom>
          <a:noFill/>
          <a:ln/>
        </p:spPr>
        <p:txBody>
          <a:bodyPr wrap="square" lIns="0" tIns="0" rIns="0" bIns="0" rtlCol="0" anchor="t"/>
          <a:lstStyle/>
          <a:p>
            <a:pPr marL="0" indent="0" algn="l">
              <a:lnSpc>
                <a:spcPts val="2550"/>
              </a:lnSpc>
              <a:buNone/>
            </a:pPr>
            <a:r>
              <a:rPr lang="en-US" sz="1700" dirty="0">
                <a:solidFill>
                  <a:srgbClr val="E2E6E9"/>
                </a:solidFill>
                <a:latin typeface="Source Sans 3" pitchFamily="34" charset="0"/>
                <a:ea typeface="Source Sans 3" pitchFamily="34" charset="-122"/>
                <a:cs typeface="Source Sans 3" pitchFamily="34" charset="-120"/>
              </a:rPr>
              <a:t>各工程に特化した技術を適用することで、より精度の高いリスク検出が可能になります。例えば、前処理工程では作業員の手洗い状況をPose Estimationで検出し、加工工程では機器の汚れをセグメンテーション技術で識別します。</a:t>
            </a:r>
            <a:endParaRPr lang="en-US"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87956" y="541734"/>
            <a:ext cx="5819775" cy="559713"/>
          </a:xfrm>
          <a:prstGeom prst="rect">
            <a:avLst/>
          </a:prstGeom>
          <a:noFill/>
          <a:ln/>
        </p:spPr>
        <p:txBody>
          <a:bodyPr wrap="none" lIns="0" tIns="0" rIns="0" bIns="0" rtlCol="0" anchor="t"/>
          <a:lstStyle/>
          <a:p>
            <a:pPr marL="0" indent="0" algn="l">
              <a:lnSpc>
                <a:spcPts val="4400"/>
              </a:lnSpc>
              <a:buNone/>
            </a:pPr>
            <a:r>
              <a:rPr lang="en-US" sz="3500" b="1" dirty="0">
                <a:solidFill>
                  <a:srgbClr val="FFFFFF"/>
                </a:solidFill>
                <a:latin typeface="Montserrat Bold" pitchFamily="34" charset="0"/>
                <a:ea typeface="Montserrat Bold" pitchFamily="34" charset="-122"/>
                <a:cs typeface="Montserrat Bold" pitchFamily="34" charset="-120"/>
              </a:rPr>
              <a:t>プロトタイプ設計：全体構成</a:t>
            </a:r>
            <a:endParaRPr lang="en-US" sz="3500" dirty="0"/>
          </a:p>
        </p:txBody>
      </p:sp>
      <p:sp>
        <p:nvSpPr>
          <p:cNvPr id="3" name="Shape 1"/>
          <p:cNvSpPr/>
          <p:nvPr/>
        </p:nvSpPr>
        <p:spPr>
          <a:xfrm>
            <a:off x="787956" y="1495425"/>
            <a:ext cx="443151" cy="443151"/>
          </a:xfrm>
          <a:prstGeom prst="roundRect">
            <a:avLst>
              <a:gd name="adj" fmla="val 6668"/>
            </a:avLst>
          </a:prstGeom>
          <a:solidFill>
            <a:srgbClr val="303132"/>
          </a:solidFill>
          <a:ln/>
        </p:spPr>
      </p:sp>
      <p:sp>
        <p:nvSpPr>
          <p:cNvPr id="4" name="Text 2"/>
          <p:cNvSpPr/>
          <p:nvPr/>
        </p:nvSpPr>
        <p:spPr>
          <a:xfrm>
            <a:off x="875228" y="1549122"/>
            <a:ext cx="268605" cy="335756"/>
          </a:xfrm>
          <a:prstGeom prst="rect">
            <a:avLst/>
          </a:prstGeom>
          <a:noFill/>
          <a:ln/>
        </p:spPr>
        <p:txBody>
          <a:bodyPr wrap="none" lIns="0" tIns="0" rIns="0" bIns="0" rtlCol="0" anchor="t"/>
          <a:lstStyle/>
          <a:p>
            <a:pPr marL="0" indent="0" algn="ctr">
              <a:lnSpc>
                <a:spcPts val="2100"/>
              </a:lnSpc>
              <a:buNone/>
            </a:pPr>
            <a:r>
              <a:rPr lang="en-US" sz="2100" b="1" dirty="0">
                <a:solidFill>
                  <a:srgbClr val="E2E6E9"/>
                </a:solidFill>
                <a:latin typeface="Montserrat Bold" pitchFamily="34" charset="0"/>
                <a:ea typeface="Montserrat Bold" pitchFamily="34" charset="-122"/>
                <a:cs typeface="Montserrat Bold" pitchFamily="34" charset="-120"/>
              </a:rPr>
              <a:t>1</a:t>
            </a:r>
            <a:endParaRPr lang="en-US" sz="2100" dirty="0"/>
          </a:p>
        </p:txBody>
      </p:sp>
      <p:sp>
        <p:nvSpPr>
          <p:cNvPr id="5" name="Text 3"/>
          <p:cNvSpPr/>
          <p:nvPr/>
        </p:nvSpPr>
        <p:spPr>
          <a:xfrm>
            <a:off x="1428036" y="1563053"/>
            <a:ext cx="2238613" cy="279797"/>
          </a:xfrm>
          <a:prstGeom prst="rect">
            <a:avLst/>
          </a:prstGeom>
          <a:noFill/>
          <a:ln/>
        </p:spPr>
        <p:txBody>
          <a:bodyPr wrap="none" lIns="0" tIns="0" rIns="0" bIns="0" rtlCol="0" anchor="t"/>
          <a:lstStyle/>
          <a:p>
            <a:pPr marL="0" indent="0" algn="l">
              <a:lnSpc>
                <a:spcPts val="2200"/>
              </a:lnSpc>
              <a:buNone/>
            </a:pPr>
            <a:r>
              <a:rPr lang="en-US" sz="1750" b="1" dirty="0">
                <a:solidFill>
                  <a:srgbClr val="E2E6E9"/>
                </a:solidFill>
                <a:latin typeface="Montserrat Bold" pitchFamily="34" charset="0"/>
                <a:ea typeface="Montserrat Bold" pitchFamily="34" charset="-122"/>
                <a:cs typeface="Montserrat Bold" pitchFamily="34" charset="-120"/>
              </a:rPr>
              <a:t>写真アップロード</a:t>
            </a:r>
            <a:endParaRPr lang="en-US" sz="1750" dirty="0"/>
          </a:p>
        </p:txBody>
      </p:sp>
      <p:sp>
        <p:nvSpPr>
          <p:cNvPr id="6" name="Text 4"/>
          <p:cNvSpPr/>
          <p:nvPr/>
        </p:nvSpPr>
        <p:spPr>
          <a:xfrm>
            <a:off x="1428036" y="1960959"/>
            <a:ext cx="12414409" cy="295513"/>
          </a:xfrm>
          <a:prstGeom prst="rect">
            <a:avLst/>
          </a:prstGeom>
          <a:noFill/>
          <a:ln/>
        </p:spPr>
        <p:txBody>
          <a:bodyPr wrap="none" lIns="0" tIns="0" rIns="0" bIns="0" rtlCol="0" anchor="t"/>
          <a:lstStyle/>
          <a:p>
            <a:pPr marL="0" indent="0" algn="l">
              <a:lnSpc>
                <a:spcPts val="2300"/>
              </a:lnSpc>
              <a:buNone/>
            </a:pPr>
            <a:r>
              <a:rPr lang="en-US" sz="1550" dirty="0">
                <a:solidFill>
                  <a:srgbClr val="E2E6E9"/>
                </a:solidFill>
                <a:latin typeface="Source Sans 3" pitchFamily="34" charset="0"/>
                <a:ea typeface="Source Sans 3" pitchFamily="34" charset="-122"/>
                <a:cs typeface="Source Sans 3" pitchFamily="34" charset="-120"/>
              </a:rPr>
              <a:t>最大10枚の現場写真をWebインターフェースから受け取ります</a:t>
            </a:r>
            <a:endParaRPr lang="en-US" sz="1550" dirty="0"/>
          </a:p>
        </p:txBody>
      </p:sp>
      <p:sp>
        <p:nvSpPr>
          <p:cNvPr id="7" name="Shape 5"/>
          <p:cNvSpPr/>
          <p:nvPr/>
        </p:nvSpPr>
        <p:spPr>
          <a:xfrm>
            <a:off x="787956" y="2650450"/>
            <a:ext cx="443151" cy="443151"/>
          </a:xfrm>
          <a:prstGeom prst="roundRect">
            <a:avLst>
              <a:gd name="adj" fmla="val 6668"/>
            </a:avLst>
          </a:prstGeom>
          <a:solidFill>
            <a:srgbClr val="303132"/>
          </a:solidFill>
          <a:ln/>
        </p:spPr>
      </p:sp>
      <p:sp>
        <p:nvSpPr>
          <p:cNvPr id="8" name="Text 6"/>
          <p:cNvSpPr/>
          <p:nvPr/>
        </p:nvSpPr>
        <p:spPr>
          <a:xfrm>
            <a:off x="875228" y="2704148"/>
            <a:ext cx="268605" cy="335756"/>
          </a:xfrm>
          <a:prstGeom prst="rect">
            <a:avLst/>
          </a:prstGeom>
          <a:noFill/>
          <a:ln/>
        </p:spPr>
        <p:txBody>
          <a:bodyPr wrap="none" lIns="0" tIns="0" rIns="0" bIns="0" rtlCol="0" anchor="t"/>
          <a:lstStyle/>
          <a:p>
            <a:pPr marL="0" indent="0" algn="ctr">
              <a:lnSpc>
                <a:spcPts val="2100"/>
              </a:lnSpc>
              <a:buNone/>
            </a:pPr>
            <a:r>
              <a:rPr lang="en-US" sz="2100" b="1" dirty="0">
                <a:solidFill>
                  <a:srgbClr val="E2E6E9"/>
                </a:solidFill>
                <a:latin typeface="Montserrat Bold" pitchFamily="34" charset="0"/>
                <a:ea typeface="Montserrat Bold" pitchFamily="34" charset="-122"/>
                <a:cs typeface="Montserrat Bold" pitchFamily="34" charset="-120"/>
              </a:rPr>
              <a:t>2</a:t>
            </a:r>
            <a:endParaRPr lang="en-US" sz="2100" dirty="0"/>
          </a:p>
        </p:txBody>
      </p:sp>
      <p:sp>
        <p:nvSpPr>
          <p:cNvPr id="9" name="Text 7"/>
          <p:cNvSpPr/>
          <p:nvPr/>
        </p:nvSpPr>
        <p:spPr>
          <a:xfrm>
            <a:off x="1428036" y="2718078"/>
            <a:ext cx="2238613" cy="279797"/>
          </a:xfrm>
          <a:prstGeom prst="rect">
            <a:avLst/>
          </a:prstGeom>
          <a:noFill/>
          <a:ln/>
        </p:spPr>
        <p:txBody>
          <a:bodyPr wrap="none" lIns="0" tIns="0" rIns="0" bIns="0" rtlCol="0" anchor="t"/>
          <a:lstStyle/>
          <a:p>
            <a:pPr marL="0" indent="0" algn="l">
              <a:lnSpc>
                <a:spcPts val="2200"/>
              </a:lnSpc>
              <a:buNone/>
            </a:pPr>
            <a:r>
              <a:rPr lang="en-US" sz="1750" b="1" dirty="0">
                <a:solidFill>
                  <a:srgbClr val="E2E6E9"/>
                </a:solidFill>
                <a:latin typeface="Montserrat Bold" pitchFamily="34" charset="0"/>
                <a:ea typeface="Montserrat Bold" pitchFamily="34" charset="-122"/>
                <a:cs typeface="Montserrat Bold" pitchFamily="34" charset="-120"/>
              </a:rPr>
              <a:t>工程分類</a:t>
            </a:r>
            <a:endParaRPr lang="en-US" sz="1750" dirty="0"/>
          </a:p>
        </p:txBody>
      </p:sp>
      <p:sp>
        <p:nvSpPr>
          <p:cNvPr id="10" name="Text 8"/>
          <p:cNvSpPr/>
          <p:nvPr/>
        </p:nvSpPr>
        <p:spPr>
          <a:xfrm>
            <a:off x="1428036" y="3115985"/>
            <a:ext cx="12414409" cy="295513"/>
          </a:xfrm>
          <a:prstGeom prst="rect">
            <a:avLst/>
          </a:prstGeom>
          <a:noFill/>
          <a:ln/>
        </p:spPr>
        <p:txBody>
          <a:bodyPr wrap="none" lIns="0" tIns="0" rIns="0" bIns="0" rtlCol="0" anchor="t"/>
          <a:lstStyle/>
          <a:p>
            <a:pPr marL="0" indent="0" algn="l">
              <a:lnSpc>
                <a:spcPts val="2300"/>
              </a:lnSpc>
              <a:buNone/>
            </a:pPr>
            <a:r>
              <a:rPr lang="en-US" sz="1550" dirty="0">
                <a:solidFill>
                  <a:srgbClr val="E2E6E9"/>
                </a:solidFill>
                <a:latin typeface="Source Sans 3" pitchFamily="34" charset="0"/>
                <a:ea typeface="Source Sans 3" pitchFamily="34" charset="-122"/>
                <a:cs typeface="Source Sans 3" pitchFamily="34" charset="-120"/>
              </a:rPr>
              <a:t>前処理・加工・包装などの工程を自動判別します</a:t>
            </a:r>
            <a:endParaRPr lang="en-US" sz="1550" dirty="0"/>
          </a:p>
        </p:txBody>
      </p:sp>
      <p:sp>
        <p:nvSpPr>
          <p:cNvPr id="11" name="Shape 9"/>
          <p:cNvSpPr/>
          <p:nvPr/>
        </p:nvSpPr>
        <p:spPr>
          <a:xfrm>
            <a:off x="787956" y="3805476"/>
            <a:ext cx="443151" cy="443151"/>
          </a:xfrm>
          <a:prstGeom prst="roundRect">
            <a:avLst>
              <a:gd name="adj" fmla="val 6668"/>
            </a:avLst>
          </a:prstGeom>
          <a:solidFill>
            <a:srgbClr val="303132"/>
          </a:solidFill>
          <a:ln/>
        </p:spPr>
      </p:sp>
      <p:sp>
        <p:nvSpPr>
          <p:cNvPr id="12" name="Text 10"/>
          <p:cNvSpPr/>
          <p:nvPr/>
        </p:nvSpPr>
        <p:spPr>
          <a:xfrm>
            <a:off x="875228" y="3859173"/>
            <a:ext cx="268605" cy="335756"/>
          </a:xfrm>
          <a:prstGeom prst="rect">
            <a:avLst/>
          </a:prstGeom>
          <a:noFill/>
          <a:ln/>
        </p:spPr>
        <p:txBody>
          <a:bodyPr wrap="none" lIns="0" tIns="0" rIns="0" bIns="0" rtlCol="0" anchor="t"/>
          <a:lstStyle/>
          <a:p>
            <a:pPr marL="0" indent="0" algn="ctr">
              <a:lnSpc>
                <a:spcPts val="2100"/>
              </a:lnSpc>
              <a:buNone/>
            </a:pPr>
            <a:r>
              <a:rPr lang="en-US" sz="2100" b="1" dirty="0">
                <a:solidFill>
                  <a:srgbClr val="E2E6E9"/>
                </a:solidFill>
                <a:latin typeface="Montserrat Bold" pitchFamily="34" charset="0"/>
                <a:ea typeface="Montserrat Bold" pitchFamily="34" charset="-122"/>
                <a:cs typeface="Montserrat Bold" pitchFamily="34" charset="-120"/>
              </a:rPr>
              <a:t>3</a:t>
            </a:r>
            <a:endParaRPr lang="en-US" sz="2100" dirty="0"/>
          </a:p>
        </p:txBody>
      </p:sp>
      <p:sp>
        <p:nvSpPr>
          <p:cNvPr id="13" name="Text 11"/>
          <p:cNvSpPr/>
          <p:nvPr/>
        </p:nvSpPr>
        <p:spPr>
          <a:xfrm>
            <a:off x="1428036" y="3873103"/>
            <a:ext cx="2238613" cy="279797"/>
          </a:xfrm>
          <a:prstGeom prst="rect">
            <a:avLst/>
          </a:prstGeom>
          <a:noFill/>
          <a:ln/>
        </p:spPr>
        <p:txBody>
          <a:bodyPr wrap="none" lIns="0" tIns="0" rIns="0" bIns="0" rtlCol="0" anchor="t"/>
          <a:lstStyle/>
          <a:p>
            <a:pPr marL="0" indent="0" algn="l">
              <a:lnSpc>
                <a:spcPts val="2200"/>
              </a:lnSpc>
              <a:buNone/>
            </a:pPr>
            <a:r>
              <a:rPr lang="en-US" sz="1750" b="1" dirty="0">
                <a:solidFill>
                  <a:srgbClr val="E2E6E9"/>
                </a:solidFill>
                <a:latin typeface="Montserrat Bold" pitchFamily="34" charset="0"/>
                <a:ea typeface="Montserrat Bold" pitchFamily="34" charset="-122"/>
                <a:cs typeface="Montserrat Bold" pitchFamily="34" charset="-120"/>
              </a:rPr>
              <a:t>安全性評価</a:t>
            </a:r>
            <a:endParaRPr lang="en-US" sz="1750" dirty="0"/>
          </a:p>
        </p:txBody>
      </p:sp>
      <p:sp>
        <p:nvSpPr>
          <p:cNvPr id="14" name="Text 12"/>
          <p:cNvSpPr/>
          <p:nvPr/>
        </p:nvSpPr>
        <p:spPr>
          <a:xfrm>
            <a:off x="1428036" y="4271010"/>
            <a:ext cx="12414409" cy="295513"/>
          </a:xfrm>
          <a:prstGeom prst="rect">
            <a:avLst/>
          </a:prstGeom>
          <a:noFill/>
          <a:ln/>
        </p:spPr>
        <p:txBody>
          <a:bodyPr wrap="none" lIns="0" tIns="0" rIns="0" bIns="0" rtlCol="0" anchor="t"/>
          <a:lstStyle/>
          <a:p>
            <a:pPr marL="0" indent="0" algn="l">
              <a:lnSpc>
                <a:spcPts val="2300"/>
              </a:lnSpc>
              <a:buNone/>
            </a:pPr>
            <a:r>
              <a:rPr lang="en-US" sz="1550" dirty="0">
                <a:solidFill>
                  <a:srgbClr val="E2E6E9"/>
                </a:solidFill>
                <a:latin typeface="Source Sans 3" pitchFamily="34" charset="0"/>
                <a:ea typeface="Source Sans 3" pitchFamily="34" charset="-122"/>
                <a:cs typeface="Source Sans 3" pitchFamily="34" charset="-120"/>
              </a:rPr>
              <a:t>画像解析と基準照合により安全性を評価します</a:t>
            </a:r>
            <a:endParaRPr lang="en-US" sz="1550" dirty="0"/>
          </a:p>
        </p:txBody>
      </p:sp>
      <p:sp>
        <p:nvSpPr>
          <p:cNvPr id="15" name="Shape 13"/>
          <p:cNvSpPr/>
          <p:nvPr/>
        </p:nvSpPr>
        <p:spPr>
          <a:xfrm>
            <a:off x="787956" y="4960501"/>
            <a:ext cx="443151" cy="443151"/>
          </a:xfrm>
          <a:prstGeom prst="roundRect">
            <a:avLst>
              <a:gd name="adj" fmla="val 6668"/>
            </a:avLst>
          </a:prstGeom>
          <a:solidFill>
            <a:srgbClr val="303132"/>
          </a:solidFill>
          <a:ln/>
        </p:spPr>
      </p:sp>
      <p:sp>
        <p:nvSpPr>
          <p:cNvPr id="16" name="Text 14"/>
          <p:cNvSpPr/>
          <p:nvPr/>
        </p:nvSpPr>
        <p:spPr>
          <a:xfrm>
            <a:off x="875228" y="5014198"/>
            <a:ext cx="268605" cy="335756"/>
          </a:xfrm>
          <a:prstGeom prst="rect">
            <a:avLst/>
          </a:prstGeom>
          <a:noFill/>
          <a:ln/>
        </p:spPr>
        <p:txBody>
          <a:bodyPr wrap="none" lIns="0" tIns="0" rIns="0" bIns="0" rtlCol="0" anchor="t"/>
          <a:lstStyle/>
          <a:p>
            <a:pPr marL="0" indent="0" algn="ctr">
              <a:lnSpc>
                <a:spcPts val="2100"/>
              </a:lnSpc>
              <a:buNone/>
            </a:pPr>
            <a:r>
              <a:rPr lang="en-US" sz="2100" b="1" dirty="0">
                <a:solidFill>
                  <a:srgbClr val="E2E6E9"/>
                </a:solidFill>
                <a:latin typeface="Montserrat Bold" pitchFamily="34" charset="0"/>
                <a:ea typeface="Montserrat Bold" pitchFamily="34" charset="-122"/>
                <a:cs typeface="Montserrat Bold" pitchFamily="34" charset="-120"/>
              </a:rPr>
              <a:t>4</a:t>
            </a:r>
            <a:endParaRPr lang="en-US" sz="2100" dirty="0"/>
          </a:p>
        </p:txBody>
      </p:sp>
      <p:sp>
        <p:nvSpPr>
          <p:cNvPr id="17" name="Text 15"/>
          <p:cNvSpPr/>
          <p:nvPr/>
        </p:nvSpPr>
        <p:spPr>
          <a:xfrm>
            <a:off x="1428036" y="5028128"/>
            <a:ext cx="2238613" cy="279797"/>
          </a:xfrm>
          <a:prstGeom prst="rect">
            <a:avLst/>
          </a:prstGeom>
          <a:noFill/>
          <a:ln/>
        </p:spPr>
        <p:txBody>
          <a:bodyPr wrap="none" lIns="0" tIns="0" rIns="0" bIns="0" rtlCol="0" anchor="t"/>
          <a:lstStyle/>
          <a:p>
            <a:pPr marL="0" indent="0" algn="l">
              <a:lnSpc>
                <a:spcPts val="2200"/>
              </a:lnSpc>
              <a:buNone/>
            </a:pPr>
            <a:r>
              <a:rPr lang="en-US" sz="1750" b="1" dirty="0">
                <a:solidFill>
                  <a:srgbClr val="E2E6E9"/>
                </a:solidFill>
                <a:latin typeface="Montserrat Bold" pitchFamily="34" charset="0"/>
                <a:ea typeface="Montserrat Bold" pitchFamily="34" charset="-122"/>
                <a:cs typeface="Montserrat Bold" pitchFamily="34" charset="-120"/>
              </a:rPr>
              <a:t>レポート生成</a:t>
            </a:r>
            <a:endParaRPr lang="en-US" sz="1750" dirty="0"/>
          </a:p>
        </p:txBody>
      </p:sp>
      <p:sp>
        <p:nvSpPr>
          <p:cNvPr id="18" name="Text 16"/>
          <p:cNvSpPr/>
          <p:nvPr/>
        </p:nvSpPr>
        <p:spPr>
          <a:xfrm>
            <a:off x="1428036" y="5426035"/>
            <a:ext cx="12414409" cy="295513"/>
          </a:xfrm>
          <a:prstGeom prst="rect">
            <a:avLst/>
          </a:prstGeom>
          <a:noFill/>
          <a:ln/>
        </p:spPr>
        <p:txBody>
          <a:bodyPr wrap="none" lIns="0" tIns="0" rIns="0" bIns="0" rtlCol="0" anchor="t"/>
          <a:lstStyle/>
          <a:p>
            <a:pPr marL="0" indent="0" algn="l">
              <a:lnSpc>
                <a:spcPts val="2300"/>
              </a:lnSpc>
              <a:buNone/>
            </a:pPr>
            <a:r>
              <a:rPr lang="en-US" sz="1550" dirty="0">
                <a:solidFill>
                  <a:srgbClr val="E2E6E9"/>
                </a:solidFill>
                <a:latin typeface="Source Sans 3" pitchFamily="34" charset="0"/>
                <a:ea typeface="Source Sans 3" pitchFamily="34" charset="-122"/>
                <a:cs typeface="Source Sans 3" pitchFamily="34" charset="-120"/>
              </a:rPr>
              <a:t>改善点・リスクを含む報告書を自動生成します</a:t>
            </a:r>
            <a:endParaRPr lang="en-US" sz="1550" dirty="0"/>
          </a:p>
        </p:txBody>
      </p:sp>
      <p:sp>
        <p:nvSpPr>
          <p:cNvPr id="19" name="Shape 17"/>
          <p:cNvSpPr/>
          <p:nvPr/>
        </p:nvSpPr>
        <p:spPr>
          <a:xfrm>
            <a:off x="787956" y="6115526"/>
            <a:ext cx="443151" cy="443151"/>
          </a:xfrm>
          <a:prstGeom prst="roundRect">
            <a:avLst>
              <a:gd name="adj" fmla="val 6668"/>
            </a:avLst>
          </a:prstGeom>
          <a:solidFill>
            <a:srgbClr val="303132"/>
          </a:solidFill>
          <a:ln/>
        </p:spPr>
      </p:sp>
      <p:sp>
        <p:nvSpPr>
          <p:cNvPr id="20" name="Text 18"/>
          <p:cNvSpPr/>
          <p:nvPr/>
        </p:nvSpPr>
        <p:spPr>
          <a:xfrm>
            <a:off x="875228" y="6169223"/>
            <a:ext cx="268605" cy="335756"/>
          </a:xfrm>
          <a:prstGeom prst="rect">
            <a:avLst/>
          </a:prstGeom>
          <a:noFill/>
          <a:ln/>
        </p:spPr>
        <p:txBody>
          <a:bodyPr wrap="none" lIns="0" tIns="0" rIns="0" bIns="0" rtlCol="0" anchor="t"/>
          <a:lstStyle/>
          <a:p>
            <a:pPr marL="0" indent="0" algn="ctr">
              <a:lnSpc>
                <a:spcPts val="2100"/>
              </a:lnSpc>
              <a:buNone/>
            </a:pPr>
            <a:r>
              <a:rPr lang="en-US" sz="2100" b="1" dirty="0">
                <a:solidFill>
                  <a:srgbClr val="E2E6E9"/>
                </a:solidFill>
                <a:latin typeface="Montserrat Bold" pitchFamily="34" charset="0"/>
                <a:ea typeface="Montserrat Bold" pitchFamily="34" charset="-122"/>
                <a:cs typeface="Montserrat Bold" pitchFamily="34" charset="-120"/>
              </a:rPr>
              <a:t>5</a:t>
            </a:r>
            <a:endParaRPr lang="en-US" sz="2100" dirty="0"/>
          </a:p>
        </p:txBody>
      </p:sp>
      <p:sp>
        <p:nvSpPr>
          <p:cNvPr id="21" name="Text 19"/>
          <p:cNvSpPr/>
          <p:nvPr/>
        </p:nvSpPr>
        <p:spPr>
          <a:xfrm>
            <a:off x="1428036" y="6183154"/>
            <a:ext cx="2238613" cy="279797"/>
          </a:xfrm>
          <a:prstGeom prst="rect">
            <a:avLst/>
          </a:prstGeom>
          <a:noFill/>
          <a:ln/>
        </p:spPr>
        <p:txBody>
          <a:bodyPr wrap="none" lIns="0" tIns="0" rIns="0" bIns="0" rtlCol="0" anchor="t"/>
          <a:lstStyle/>
          <a:p>
            <a:pPr marL="0" indent="0" algn="l">
              <a:lnSpc>
                <a:spcPts val="2200"/>
              </a:lnSpc>
              <a:buNone/>
            </a:pPr>
            <a:r>
              <a:rPr lang="en-US" sz="1750" b="1" dirty="0">
                <a:solidFill>
                  <a:srgbClr val="E2E6E9"/>
                </a:solidFill>
                <a:latin typeface="Montserrat Bold" pitchFamily="34" charset="0"/>
                <a:ea typeface="Montserrat Bold" pitchFamily="34" charset="-122"/>
                <a:cs typeface="Montserrat Bold" pitchFamily="34" charset="-120"/>
              </a:rPr>
              <a:t>結果表示・保存</a:t>
            </a:r>
            <a:endParaRPr lang="en-US" sz="1750" dirty="0"/>
          </a:p>
        </p:txBody>
      </p:sp>
      <p:sp>
        <p:nvSpPr>
          <p:cNvPr id="22" name="Text 20"/>
          <p:cNvSpPr/>
          <p:nvPr/>
        </p:nvSpPr>
        <p:spPr>
          <a:xfrm>
            <a:off x="1428036" y="6581061"/>
            <a:ext cx="12414409" cy="295513"/>
          </a:xfrm>
          <a:prstGeom prst="rect">
            <a:avLst/>
          </a:prstGeom>
          <a:noFill/>
          <a:ln/>
        </p:spPr>
        <p:txBody>
          <a:bodyPr wrap="none" lIns="0" tIns="0" rIns="0" bIns="0" rtlCol="0" anchor="t"/>
          <a:lstStyle/>
          <a:p>
            <a:pPr marL="0" indent="0" algn="l">
              <a:lnSpc>
                <a:spcPts val="2300"/>
              </a:lnSpc>
              <a:buNone/>
            </a:pPr>
            <a:r>
              <a:rPr lang="en-US" sz="1550" dirty="0">
                <a:solidFill>
                  <a:srgbClr val="E2E6E9"/>
                </a:solidFill>
                <a:latin typeface="Source Sans 3" pitchFamily="34" charset="0"/>
                <a:ea typeface="Source Sans 3" pitchFamily="34" charset="-122"/>
                <a:cs typeface="Source Sans 3" pitchFamily="34" charset="-120"/>
              </a:rPr>
              <a:t>評価結果の表示、保存、共有を行います</a:t>
            </a:r>
            <a:endParaRPr lang="en-US" sz="1550" dirty="0"/>
          </a:p>
        </p:txBody>
      </p:sp>
      <p:sp>
        <p:nvSpPr>
          <p:cNvPr id="23" name="Text 21"/>
          <p:cNvSpPr/>
          <p:nvPr/>
        </p:nvSpPr>
        <p:spPr>
          <a:xfrm>
            <a:off x="787956" y="7098149"/>
            <a:ext cx="13054489" cy="591026"/>
          </a:xfrm>
          <a:prstGeom prst="rect">
            <a:avLst/>
          </a:prstGeom>
          <a:noFill/>
          <a:ln/>
        </p:spPr>
        <p:txBody>
          <a:bodyPr wrap="square" lIns="0" tIns="0" rIns="0" bIns="0" rtlCol="0" anchor="t"/>
          <a:lstStyle/>
          <a:p>
            <a:pPr marL="0" indent="0" algn="l">
              <a:lnSpc>
                <a:spcPts val="2300"/>
              </a:lnSpc>
              <a:buNone/>
            </a:pPr>
            <a:r>
              <a:rPr lang="en-US" sz="1550" dirty="0">
                <a:solidFill>
                  <a:srgbClr val="E2E6E9"/>
                </a:solidFill>
                <a:latin typeface="Source Sans 3" pitchFamily="34" charset="0"/>
                <a:ea typeface="Source Sans 3" pitchFamily="34" charset="-122"/>
                <a:cs typeface="Source Sans 3" pitchFamily="34" charset="-120"/>
              </a:rPr>
              <a:t>このシステムの目的は、10枚以内の現場写真から食品安全の観点で工場の状態を評価し、報告書を自動生成することです。各ステップは連携して動作し、効率的な安全性評価を実現します。</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676632" y="465177"/>
            <a:ext cx="5765006" cy="480536"/>
          </a:xfrm>
          <a:prstGeom prst="rect">
            <a:avLst/>
          </a:prstGeom>
          <a:noFill/>
          <a:ln/>
        </p:spPr>
        <p:txBody>
          <a:bodyPr wrap="none" lIns="0" tIns="0" rIns="0" bIns="0" rtlCol="0" anchor="t"/>
          <a:lstStyle/>
          <a:p>
            <a:pPr marL="0" indent="0" algn="l">
              <a:lnSpc>
                <a:spcPts val="3750"/>
              </a:lnSpc>
              <a:buNone/>
            </a:pPr>
            <a:r>
              <a:rPr lang="en-US" sz="3000" b="1" dirty="0">
                <a:solidFill>
                  <a:srgbClr val="FFFFFF"/>
                </a:solidFill>
                <a:latin typeface="Montserrat Bold" pitchFamily="34" charset="0"/>
                <a:ea typeface="Montserrat Bold" pitchFamily="34" charset="-122"/>
                <a:cs typeface="Montserrat Bold" pitchFamily="34" charset="-120"/>
              </a:rPr>
              <a:t>技術選定：各ステップの推奨技術</a:t>
            </a:r>
            <a:endParaRPr lang="en-US" sz="3000" dirty="0"/>
          </a:p>
        </p:txBody>
      </p:sp>
      <p:pic>
        <p:nvPicPr>
          <p:cNvPr id="3"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6632" y="1389698"/>
            <a:ext cx="6432233" cy="6432233"/>
          </a:xfrm>
          <a:prstGeom prst="rect">
            <a:avLst/>
          </a:prstGeom>
        </p:spPr>
      </p:pic>
      <p:sp>
        <p:nvSpPr>
          <p:cNvPr id="4" name="Shape 1"/>
          <p:cNvSpPr/>
          <p:nvPr/>
        </p:nvSpPr>
        <p:spPr>
          <a:xfrm>
            <a:off x="7529155" y="1389698"/>
            <a:ext cx="6432233" cy="3318153"/>
          </a:xfrm>
          <a:prstGeom prst="roundRect">
            <a:avLst>
              <a:gd name="adj" fmla="val 765"/>
            </a:avLst>
          </a:prstGeom>
          <a:noFill/>
          <a:ln w="7620">
            <a:solidFill>
              <a:srgbClr val="FFFFFF">
                <a:alpha val="24000"/>
              </a:srgbClr>
            </a:solidFill>
            <a:prstDash val="solid"/>
          </a:ln>
        </p:spPr>
      </p:sp>
      <p:sp>
        <p:nvSpPr>
          <p:cNvPr id="5" name="Shape 2"/>
          <p:cNvSpPr/>
          <p:nvPr/>
        </p:nvSpPr>
        <p:spPr>
          <a:xfrm>
            <a:off x="7536775" y="1397318"/>
            <a:ext cx="6416993" cy="471845"/>
          </a:xfrm>
          <a:prstGeom prst="rect">
            <a:avLst/>
          </a:prstGeom>
          <a:solidFill>
            <a:srgbClr val="FFFFFF">
              <a:alpha val="4000"/>
            </a:srgbClr>
          </a:solidFill>
          <a:ln/>
        </p:spPr>
      </p:sp>
      <p:sp>
        <p:nvSpPr>
          <p:cNvPr id="6" name="Text 3"/>
          <p:cNvSpPr/>
          <p:nvPr/>
        </p:nvSpPr>
        <p:spPr>
          <a:xfrm>
            <a:off x="7705844" y="1506379"/>
            <a:ext cx="2866549" cy="253722"/>
          </a:xfrm>
          <a:prstGeom prst="rect">
            <a:avLst/>
          </a:prstGeom>
          <a:noFill/>
          <a:ln/>
        </p:spPr>
        <p:txBody>
          <a:bodyPr wrap="none" lIns="0" tIns="0" rIns="0" bIns="0" rtlCol="0" anchor="t"/>
          <a:lstStyle/>
          <a:p>
            <a:pPr marL="0" indent="0" algn="l">
              <a:lnSpc>
                <a:spcPts val="1950"/>
              </a:lnSpc>
              <a:buNone/>
            </a:pPr>
            <a:r>
              <a:rPr lang="en-US" sz="1300" b="1" dirty="0">
                <a:solidFill>
                  <a:srgbClr val="E2E6E9"/>
                </a:solidFill>
                <a:latin typeface="Source Sans 3" pitchFamily="34" charset="0"/>
                <a:ea typeface="Source Sans 3" pitchFamily="34" charset="-122"/>
                <a:cs typeface="Source Sans 3" pitchFamily="34" charset="-120"/>
              </a:rPr>
              <a:t>ステップ</a:t>
            </a:r>
            <a:endParaRPr lang="en-US" sz="1300" dirty="0"/>
          </a:p>
        </p:txBody>
      </p:sp>
      <p:sp>
        <p:nvSpPr>
          <p:cNvPr id="7" name="Text 4"/>
          <p:cNvSpPr/>
          <p:nvPr/>
        </p:nvSpPr>
        <p:spPr>
          <a:xfrm>
            <a:off x="10918150" y="1506379"/>
            <a:ext cx="2866549" cy="253722"/>
          </a:xfrm>
          <a:prstGeom prst="rect">
            <a:avLst/>
          </a:prstGeom>
          <a:noFill/>
          <a:ln/>
        </p:spPr>
        <p:txBody>
          <a:bodyPr wrap="none" lIns="0" tIns="0" rIns="0" bIns="0" rtlCol="0" anchor="t"/>
          <a:lstStyle/>
          <a:p>
            <a:pPr marL="0" indent="0" algn="l">
              <a:lnSpc>
                <a:spcPts val="1950"/>
              </a:lnSpc>
              <a:buNone/>
            </a:pPr>
            <a:r>
              <a:rPr lang="en-US" sz="1300" b="1" dirty="0">
                <a:solidFill>
                  <a:srgbClr val="E2E6E9"/>
                </a:solidFill>
                <a:latin typeface="Source Sans 3" pitchFamily="34" charset="0"/>
                <a:ea typeface="Source Sans 3" pitchFamily="34" charset="-122"/>
                <a:cs typeface="Source Sans 3" pitchFamily="34" charset="-120"/>
              </a:rPr>
              <a:t>推奨技術</a:t>
            </a:r>
            <a:endParaRPr lang="en-US" sz="1300" dirty="0"/>
          </a:p>
        </p:txBody>
      </p:sp>
      <p:sp>
        <p:nvSpPr>
          <p:cNvPr id="8" name="Shape 5"/>
          <p:cNvSpPr/>
          <p:nvPr/>
        </p:nvSpPr>
        <p:spPr>
          <a:xfrm>
            <a:off x="7536775" y="1869162"/>
            <a:ext cx="6416993" cy="471845"/>
          </a:xfrm>
          <a:prstGeom prst="rect">
            <a:avLst/>
          </a:prstGeom>
          <a:solidFill>
            <a:srgbClr val="000000">
              <a:alpha val="4000"/>
            </a:srgbClr>
          </a:solidFill>
          <a:ln/>
        </p:spPr>
      </p:sp>
      <p:sp>
        <p:nvSpPr>
          <p:cNvPr id="9" name="Text 6"/>
          <p:cNvSpPr/>
          <p:nvPr/>
        </p:nvSpPr>
        <p:spPr>
          <a:xfrm>
            <a:off x="7705844" y="1978223"/>
            <a:ext cx="2866549" cy="253722"/>
          </a:xfrm>
          <a:prstGeom prst="rect">
            <a:avLst/>
          </a:prstGeom>
          <a:noFill/>
          <a:ln/>
        </p:spPr>
        <p:txBody>
          <a:bodyPr wrap="none" lIns="0" tIns="0" rIns="0" bIns="0" rtlCol="0" anchor="t"/>
          <a:lstStyle/>
          <a:p>
            <a:pPr marL="0" indent="0" algn="l">
              <a:lnSpc>
                <a:spcPts val="1950"/>
              </a:lnSpc>
              <a:buNone/>
            </a:pPr>
            <a:r>
              <a:rPr lang="en-US" sz="1300" dirty="0">
                <a:solidFill>
                  <a:srgbClr val="E2E6E9"/>
                </a:solidFill>
                <a:latin typeface="Source Sans 3" pitchFamily="34" charset="0"/>
                <a:ea typeface="Source Sans 3" pitchFamily="34" charset="-122"/>
                <a:cs typeface="Source Sans 3" pitchFamily="34" charset="-120"/>
              </a:rPr>
              <a:t>写真アップロード</a:t>
            </a:r>
            <a:endParaRPr lang="en-US" sz="1300" dirty="0"/>
          </a:p>
        </p:txBody>
      </p:sp>
      <p:sp>
        <p:nvSpPr>
          <p:cNvPr id="10" name="Text 7"/>
          <p:cNvSpPr/>
          <p:nvPr/>
        </p:nvSpPr>
        <p:spPr>
          <a:xfrm>
            <a:off x="10918150" y="1978223"/>
            <a:ext cx="2866549" cy="253722"/>
          </a:xfrm>
          <a:prstGeom prst="rect">
            <a:avLst/>
          </a:prstGeom>
          <a:noFill/>
          <a:ln/>
        </p:spPr>
        <p:txBody>
          <a:bodyPr wrap="none" lIns="0" tIns="0" rIns="0" bIns="0" rtlCol="0" anchor="t"/>
          <a:lstStyle/>
          <a:p>
            <a:pPr marL="0" indent="0" algn="l">
              <a:lnSpc>
                <a:spcPts val="1950"/>
              </a:lnSpc>
              <a:buNone/>
            </a:pPr>
            <a:r>
              <a:rPr lang="en-US" sz="1300" dirty="0">
                <a:solidFill>
                  <a:srgbClr val="E2E6E9"/>
                </a:solidFill>
                <a:latin typeface="Source Sans 3" pitchFamily="34" charset="0"/>
                <a:ea typeface="Source Sans 3" pitchFamily="34" charset="-122"/>
                <a:cs typeface="Source Sans 3" pitchFamily="34" charset="-120"/>
              </a:rPr>
              <a:t>Streamlit / Flask + React</a:t>
            </a:r>
            <a:endParaRPr lang="en-US" sz="1300" dirty="0"/>
          </a:p>
        </p:txBody>
      </p:sp>
      <p:sp>
        <p:nvSpPr>
          <p:cNvPr id="11" name="Shape 8"/>
          <p:cNvSpPr/>
          <p:nvPr/>
        </p:nvSpPr>
        <p:spPr>
          <a:xfrm>
            <a:off x="7536775" y="2341007"/>
            <a:ext cx="6416993" cy="471845"/>
          </a:xfrm>
          <a:prstGeom prst="rect">
            <a:avLst/>
          </a:prstGeom>
          <a:solidFill>
            <a:srgbClr val="FFFFFF">
              <a:alpha val="4000"/>
            </a:srgbClr>
          </a:solidFill>
          <a:ln/>
        </p:spPr>
      </p:sp>
      <p:sp>
        <p:nvSpPr>
          <p:cNvPr id="12" name="Text 9"/>
          <p:cNvSpPr/>
          <p:nvPr/>
        </p:nvSpPr>
        <p:spPr>
          <a:xfrm>
            <a:off x="7705844" y="2450068"/>
            <a:ext cx="2866549" cy="253722"/>
          </a:xfrm>
          <a:prstGeom prst="rect">
            <a:avLst/>
          </a:prstGeom>
          <a:noFill/>
          <a:ln/>
        </p:spPr>
        <p:txBody>
          <a:bodyPr wrap="none" lIns="0" tIns="0" rIns="0" bIns="0" rtlCol="0" anchor="t"/>
          <a:lstStyle/>
          <a:p>
            <a:pPr marL="0" indent="0" algn="l">
              <a:lnSpc>
                <a:spcPts val="1950"/>
              </a:lnSpc>
              <a:buNone/>
            </a:pPr>
            <a:r>
              <a:rPr lang="en-US" sz="1300" dirty="0">
                <a:solidFill>
                  <a:srgbClr val="E2E6E9"/>
                </a:solidFill>
                <a:latin typeface="Source Sans 3" pitchFamily="34" charset="0"/>
                <a:ea typeface="Source Sans 3" pitchFamily="34" charset="-122"/>
                <a:cs typeface="Source Sans 3" pitchFamily="34" charset="-120"/>
              </a:rPr>
              <a:t>工程分類</a:t>
            </a:r>
            <a:endParaRPr lang="en-US" sz="1300" dirty="0"/>
          </a:p>
        </p:txBody>
      </p:sp>
      <p:sp>
        <p:nvSpPr>
          <p:cNvPr id="13" name="Text 10"/>
          <p:cNvSpPr/>
          <p:nvPr/>
        </p:nvSpPr>
        <p:spPr>
          <a:xfrm>
            <a:off x="10918150" y="2450068"/>
            <a:ext cx="2866549" cy="253722"/>
          </a:xfrm>
          <a:prstGeom prst="rect">
            <a:avLst/>
          </a:prstGeom>
          <a:noFill/>
          <a:ln/>
        </p:spPr>
        <p:txBody>
          <a:bodyPr wrap="none" lIns="0" tIns="0" rIns="0" bIns="0" rtlCol="0" anchor="t"/>
          <a:lstStyle/>
          <a:p>
            <a:pPr marL="0" indent="0" algn="l">
              <a:lnSpc>
                <a:spcPts val="1950"/>
              </a:lnSpc>
              <a:buNone/>
            </a:pPr>
            <a:r>
              <a:rPr lang="en-US" sz="1300" dirty="0">
                <a:solidFill>
                  <a:srgbClr val="E2E6E9"/>
                </a:solidFill>
                <a:latin typeface="Source Sans 3" pitchFamily="34" charset="0"/>
                <a:ea typeface="Source Sans 3" pitchFamily="34" charset="-122"/>
                <a:cs typeface="Source Sans 3" pitchFamily="34" charset="-120"/>
              </a:rPr>
              <a:t>ResNet / ViT</a:t>
            </a:r>
            <a:endParaRPr lang="en-US" sz="1300" dirty="0"/>
          </a:p>
        </p:txBody>
      </p:sp>
      <p:sp>
        <p:nvSpPr>
          <p:cNvPr id="14" name="Shape 11"/>
          <p:cNvSpPr/>
          <p:nvPr/>
        </p:nvSpPr>
        <p:spPr>
          <a:xfrm>
            <a:off x="7536775" y="2812852"/>
            <a:ext cx="6416993" cy="471845"/>
          </a:xfrm>
          <a:prstGeom prst="rect">
            <a:avLst/>
          </a:prstGeom>
          <a:solidFill>
            <a:srgbClr val="000000">
              <a:alpha val="4000"/>
            </a:srgbClr>
          </a:solidFill>
          <a:ln/>
        </p:spPr>
      </p:sp>
      <p:sp>
        <p:nvSpPr>
          <p:cNvPr id="15" name="Text 12"/>
          <p:cNvSpPr/>
          <p:nvPr/>
        </p:nvSpPr>
        <p:spPr>
          <a:xfrm>
            <a:off x="7705844" y="2921913"/>
            <a:ext cx="2866549" cy="253722"/>
          </a:xfrm>
          <a:prstGeom prst="rect">
            <a:avLst/>
          </a:prstGeom>
          <a:noFill/>
          <a:ln/>
        </p:spPr>
        <p:txBody>
          <a:bodyPr wrap="none" lIns="0" tIns="0" rIns="0" bIns="0" rtlCol="0" anchor="t"/>
          <a:lstStyle/>
          <a:p>
            <a:pPr marL="0" indent="0" algn="l">
              <a:lnSpc>
                <a:spcPts val="1950"/>
              </a:lnSpc>
              <a:buNone/>
            </a:pPr>
            <a:r>
              <a:rPr lang="en-US" sz="1300" dirty="0">
                <a:solidFill>
                  <a:srgbClr val="E2E6E9"/>
                </a:solidFill>
                <a:latin typeface="Source Sans 3" pitchFamily="34" charset="0"/>
                <a:ea typeface="Source Sans 3" pitchFamily="34" charset="-122"/>
                <a:cs typeface="Source Sans 3" pitchFamily="34" charset="-120"/>
              </a:rPr>
              <a:t>安全性評価</a:t>
            </a:r>
            <a:endParaRPr lang="en-US" sz="1300" dirty="0"/>
          </a:p>
        </p:txBody>
      </p:sp>
      <p:sp>
        <p:nvSpPr>
          <p:cNvPr id="16" name="Text 13"/>
          <p:cNvSpPr/>
          <p:nvPr/>
        </p:nvSpPr>
        <p:spPr>
          <a:xfrm>
            <a:off x="10918150" y="2921913"/>
            <a:ext cx="2866549" cy="253722"/>
          </a:xfrm>
          <a:prstGeom prst="rect">
            <a:avLst/>
          </a:prstGeom>
          <a:noFill/>
          <a:ln/>
        </p:spPr>
        <p:txBody>
          <a:bodyPr wrap="none" lIns="0" tIns="0" rIns="0" bIns="0" rtlCol="0" anchor="t"/>
          <a:lstStyle/>
          <a:p>
            <a:pPr marL="0" indent="0" algn="l">
              <a:lnSpc>
                <a:spcPts val="1950"/>
              </a:lnSpc>
              <a:buNone/>
            </a:pPr>
            <a:r>
              <a:rPr lang="en-US" sz="1300" dirty="0">
                <a:solidFill>
                  <a:srgbClr val="E2E6E9"/>
                </a:solidFill>
                <a:latin typeface="Source Sans 3" pitchFamily="34" charset="0"/>
                <a:ea typeface="Source Sans 3" pitchFamily="34" charset="-122"/>
                <a:cs typeface="Source Sans 3" pitchFamily="34" charset="-120"/>
              </a:rPr>
              <a:t>YOLOv8 / Detectron2</a:t>
            </a:r>
            <a:endParaRPr lang="en-US" sz="1300" dirty="0"/>
          </a:p>
        </p:txBody>
      </p:sp>
      <p:sp>
        <p:nvSpPr>
          <p:cNvPr id="17" name="Shape 14"/>
          <p:cNvSpPr/>
          <p:nvPr/>
        </p:nvSpPr>
        <p:spPr>
          <a:xfrm>
            <a:off x="7536775" y="3284696"/>
            <a:ext cx="6416993" cy="471845"/>
          </a:xfrm>
          <a:prstGeom prst="rect">
            <a:avLst/>
          </a:prstGeom>
          <a:solidFill>
            <a:srgbClr val="FFFFFF">
              <a:alpha val="4000"/>
            </a:srgbClr>
          </a:solidFill>
          <a:ln/>
        </p:spPr>
      </p:sp>
      <p:sp>
        <p:nvSpPr>
          <p:cNvPr id="18" name="Text 15"/>
          <p:cNvSpPr/>
          <p:nvPr/>
        </p:nvSpPr>
        <p:spPr>
          <a:xfrm>
            <a:off x="7705844" y="3393758"/>
            <a:ext cx="2866549" cy="253722"/>
          </a:xfrm>
          <a:prstGeom prst="rect">
            <a:avLst/>
          </a:prstGeom>
          <a:noFill/>
          <a:ln/>
        </p:spPr>
        <p:txBody>
          <a:bodyPr wrap="none" lIns="0" tIns="0" rIns="0" bIns="0" rtlCol="0" anchor="t"/>
          <a:lstStyle/>
          <a:p>
            <a:pPr marL="0" indent="0" algn="l">
              <a:lnSpc>
                <a:spcPts val="1950"/>
              </a:lnSpc>
              <a:buNone/>
            </a:pPr>
            <a:r>
              <a:rPr lang="en-US" sz="1300" dirty="0">
                <a:solidFill>
                  <a:srgbClr val="E2E6E9"/>
                </a:solidFill>
                <a:latin typeface="Source Sans 3" pitchFamily="34" charset="0"/>
                <a:ea typeface="Source Sans 3" pitchFamily="34" charset="-122"/>
                <a:cs typeface="Source Sans 3" pitchFamily="34" charset="-120"/>
              </a:rPr>
              <a:t>評価判定</a:t>
            </a:r>
            <a:endParaRPr lang="en-US" sz="1300" dirty="0"/>
          </a:p>
        </p:txBody>
      </p:sp>
      <p:sp>
        <p:nvSpPr>
          <p:cNvPr id="19" name="Text 16"/>
          <p:cNvSpPr/>
          <p:nvPr/>
        </p:nvSpPr>
        <p:spPr>
          <a:xfrm>
            <a:off x="10918150" y="3393758"/>
            <a:ext cx="2866549" cy="253722"/>
          </a:xfrm>
          <a:prstGeom prst="rect">
            <a:avLst/>
          </a:prstGeom>
          <a:noFill/>
          <a:ln/>
        </p:spPr>
        <p:txBody>
          <a:bodyPr wrap="none" lIns="0" tIns="0" rIns="0" bIns="0" rtlCol="0" anchor="t"/>
          <a:lstStyle/>
          <a:p>
            <a:pPr marL="0" indent="0" algn="l">
              <a:lnSpc>
                <a:spcPts val="1950"/>
              </a:lnSpc>
              <a:buNone/>
            </a:pPr>
            <a:r>
              <a:rPr lang="en-US" sz="1300" dirty="0">
                <a:solidFill>
                  <a:srgbClr val="E2E6E9"/>
                </a:solidFill>
                <a:latin typeface="Source Sans 3" pitchFamily="34" charset="0"/>
                <a:ea typeface="Source Sans 3" pitchFamily="34" charset="-122"/>
                <a:cs typeface="Source Sans 3" pitchFamily="34" charset="-120"/>
              </a:rPr>
              <a:t>ルールベース + XGBoost</a:t>
            </a:r>
            <a:endParaRPr lang="en-US" sz="1300" dirty="0"/>
          </a:p>
        </p:txBody>
      </p:sp>
      <p:sp>
        <p:nvSpPr>
          <p:cNvPr id="20" name="Shape 17"/>
          <p:cNvSpPr/>
          <p:nvPr/>
        </p:nvSpPr>
        <p:spPr>
          <a:xfrm>
            <a:off x="7536775" y="3756541"/>
            <a:ext cx="6416993" cy="471845"/>
          </a:xfrm>
          <a:prstGeom prst="rect">
            <a:avLst/>
          </a:prstGeom>
          <a:solidFill>
            <a:srgbClr val="000000">
              <a:alpha val="4000"/>
            </a:srgbClr>
          </a:solidFill>
          <a:ln/>
        </p:spPr>
      </p:sp>
      <p:sp>
        <p:nvSpPr>
          <p:cNvPr id="21" name="Text 18"/>
          <p:cNvSpPr/>
          <p:nvPr/>
        </p:nvSpPr>
        <p:spPr>
          <a:xfrm>
            <a:off x="7705844" y="3865602"/>
            <a:ext cx="2866549" cy="253722"/>
          </a:xfrm>
          <a:prstGeom prst="rect">
            <a:avLst/>
          </a:prstGeom>
          <a:noFill/>
          <a:ln/>
        </p:spPr>
        <p:txBody>
          <a:bodyPr wrap="none" lIns="0" tIns="0" rIns="0" bIns="0" rtlCol="0" anchor="t"/>
          <a:lstStyle/>
          <a:p>
            <a:pPr marL="0" indent="0" algn="l">
              <a:lnSpc>
                <a:spcPts val="1950"/>
              </a:lnSpc>
              <a:buNone/>
            </a:pPr>
            <a:r>
              <a:rPr lang="en-US" sz="1300" dirty="0">
                <a:solidFill>
                  <a:srgbClr val="E2E6E9"/>
                </a:solidFill>
                <a:latin typeface="Source Sans 3" pitchFamily="34" charset="0"/>
                <a:ea typeface="Source Sans 3" pitchFamily="34" charset="-122"/>
                <a:cs typeface="Source Sans 3" pitchFamily="34" charset="-120"/>
              </a:rPr>
              <a:t>レポート生成</a:t>
            </a:r>
            <a:endParaRPr lang="en-US" sz="1300" dirty="0"/>
          </a:p>
        </p:txBody>
      </p:sp>
      <p:sp>
        <p:nvSpPr>
          <p:cNvPr id="22" name="Text 19"/>
          <p:cNvSpPr/>
          <p:nvPr/>
        </p:nvSpPr>
        <p:spPr>
          <a:xfrm>
            <a:off x="10918150" y="3865602"/>
            <a:ext cx="2866549" cy="253722"/>
          </a:xfrm>
          <a:prstGeom prst="rect">
            <a:avLst/>
          </a:prstGeom>
          <a:noFill/>
          <a:ln/>
        </p:spPr>
        <p:txBody>
          <a:bodyPr wrap="none" lIns="0" tIns="0" rIns="0" bIns="0" rtlCol="0" anchor="t"/>
          <a:lstStyle/>
          <a:p>
            <a:pPr marL="0" indent="0" algn="l">
              <a:lnSpc>
                <a:spcPts val="1950"/>
              </a:lnSpc>
              <a:buNone/>
            </a:pPr>
            <a:r>
              <a:rPr lang="en-US" sz="1300" dirty="0">
                <a:solidFill>
                  <a:srgbClr val="E2E6E9"/>
                </a:solidFill>
                <a:latin typeface="Source Sans 3" pitchFamily="34" charset="0"/>
                <a:ea typeface="Source Sans 3" pitchFamily="34" charset="-122"/>
                <a:cs typeface="Source Sans 3" pitchFamily="34" charset="-120"/>
              </a:rPr>
              <a:t>LLM (GPT系) + LangChain</a:t>
            </a:r>
            <a:endParaRPr lang="en-US" sz="1300" dirty="0"/>
          </a:p>
        </p:txBody>
      </p:sp>
      <p:sp>
        <p:nvSpPr>
          <p:cNvPr id="23" name="Shape 20"/>
          <p:cNvSpPr/>
          <p:nvPr/>
        </p:nvSpPr>
        <p:spPr>
          <a:xfrm>
            <a:off x="7536775" y="4228386"/>
            <a:ext cx="6416993" cy="471845"/>
          </a:xfrm>
          <a:prstGeom prst="rect">
            <a:avLst/>
          </a:prstGeom>
          <a:solidFill>
            <a:srgbClr val="FFFFFF">
              <a:alpha val="4000"/>
            </a:srgbClr>
          </a:solidFill>
          <a:ln/>
        </p:spPr>
      </p:sp>
      <p:sp>
        <p:nvSpPr>
          <p:cNvPr id="24" name="Text 21"/>
          <p:cNvSpPr/>
          <p:nvPr/>
        </p:nvSpPr>
        <p:spPr>
          <a:xfrm>
            <a:off x="7705844" y="4337447"/>
            <a:ext cx="2866549" cy="253722"/>
          </a:xfrm>
          <a:prstGeom prst="rect">
            <a:avLst/>
          </a:prstGeom>
          <a:noFill/>
          <a:ln/>
        </p:spPr>
        <p:txBody>
          <a:bodyPr wrap="none" lIns="0" tIns="0" rIns="0" bIns="0" rtlCol="0" anchor="t"/>
          <a:lstStyle/>
          <a:p>
            <a:pPr marL="0" indent="0" algn="l">
              <a:lnSpc>
                <a:spcPts val="1950"/>
              </a:lnSpc>
              <a:buNone/>
            </a:pPr>
            <a:r>
              <a:rPr lang="en-US" sz="1300" dirty="0">
                <a:solidFill>
                  <a:srgbClr val="E2E6E9"/>
                </a:solidFill>
                <a:latin typeface="Source Sans 3" pitchFamily="34" charset="0"/>
                <a:ea typeface="Source Sans 3" pitchFamily="34" charset="-122"/>
                <a:cs typeface="Source Sans 3" pitchFamily="34" charset="-120"/>
              </a:rPr>
              <a:t>結果表示・保存</a:t>
            </a:r>
            <a:endParaRPr lang="en-US" sz="1300" dirty="0"/>
          </a:p>
        </p:txBody>
      </p:sp>
      <p:sp>
        <p:nvSpPr>
          <p:cNvPr id="25" name="Text 22"/>
          <p:cNvSpPr/>
          <p:nvPr/>
        </p:nvSpPr>
        <p:spPr>
          <a:xfrm>
            <a:off x="10918150" y="4337447"/>
            <a:ext cx="2866549" cy="253722"/>
          </a:xfrm>
          <a:prstGeom prst="rect">
            <a:avLst/>
          </a:prstGeom>
          <a:noFill/>
          <a:ln/>
        </p:spPr>
        <p:txBody>
          <a:bodyPr wrap="none" lIns="0" tIns="0" rIns="0" bIns="0" rtlCol="0" anchor="t"/>
          <a:lstStyle/>
          <a:p>
            <a:pPr marL="0" indent="0" algn="l">
              <a:lnSpc>
                <a:spcPts val="1950"/>
              </a:lnSpc>
              <a:buNone/>
            </a:pPr>
            <a:r>
              <a:rPr lang="en-US" sz="1300" dirty="0">
                <a:solidFill>
                  <a:srgbClr val="E2E6E9"/>
                </a:solidFill>
                <a:latin typeface="Source Sans 3" pitchFamily="34" charset="0"/>
                <a:ea typeface="Source Sans 3" pitchFamily="34" charset="-122"/>
                <a:cs typeface="Source Sans 3" pitchFamily="34" charset="-120"/>
              </a:rPr>
              <a:t>HTML + PDFKit</a:t>
            </a:r>
            <a:endParaRPr lang="en-US" sz="1300" dirty="0"/>
          </a:p>
        </p:txBody>
      </p:sp>
      <p:sp>
        <p:nvSpPr>
          <p:cNvPr id="26" name="Text 23"/>
          <p:cNvSpPr/>
          <p:nvPr/>
        </p:nvSpPr>
        <p:spPr>
          <a:xfrm>
            <a:off x="676632" y="8202454"/>
            <a:ext cx="13277136" cy="507444"/>
          </a:xfrm>
          <a:prstGeom prst="rect">
            <a:avLst/>
          </a:prstGeom>
          <a:noFill/>
          <a:ln/>
        </p:spPr>
        <p:txBody>
          <a:bodyPr wrap="square" lIns="0" tIns="0" rIns="0" bIns="0" rtlCol="0" anchor="t"/>
          <a:lstStyle/>
          <a:p>
            <a:pPr marL="0" indent="0" algn="l">
              <a:lnSpc>
                <a:spcPts val="1950"/>
              </a:lnSpc>
              <a:buNone/>
            </a:pPr>
            <a:r>
              <a:rPr lang="en-US" sz="1300" dirty="0">
                <a:solidFill>
                  <a:srgbClr val="E2E6E9"/>
                </a:solidFill>
                <a:latin typeface="Source Sans 3" pitchFamily="34" charset="0"/>
                <a:ea typeface="Source Sans 3" pitchFamily="34" charset="-122"/>
                <a:cs typeface="Source Sans 3" pitchFamily="34" charset="-120"/>
              </a:rPr>
              <a:t>各ステップに最適な技術を選定することで、高精度かつ使いやすいシステムを構築できます。特に画像解析にはYOLOv8やDetectron2、レポート生成にはGPT系モデルを活用することで、高度な分析と自然な文章生成が可能になります。</a:t>
            </a:r>
            <a:endParaRPr lang="en-US" sz="1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64981" y="1262539"/>
            <a:ext cx="3880778" cy="5821167"/>
          </a:xfrm>
          <a:prstGeom prst="rect">
            <a:avLst/>
          </a:prstGeom>
        </p:spPr>
      </p:pic>
      <p:sp>
        <p:nvSpPr>
          <p:cNvPr id="3" name="Text 0"/>
          <p:cNvSpPr/>
          <p:nvPr/>
        </p:nvSpPr>
        <p:spPr>
          <a:xfrm>
            <a:off x="647581" y="559832"/>
            <a:ext cx="4389120" cy="459938"/>
          </a:xfrm>
          <a:prstGeom prst="rect">
            <a:avLst/>
          </a:prstGeom>
          <a:noFill/>
          <a:ln/>
        </p:spPr>
        <p:txBody>
          <a:bodyPr wrap="none" lIns="0" tIns="0" rIns="0" bIns="0" rtlCol="0" anchor="t"/>
          <a:lstStyle/>
          <a:p>
            <a:pPr marL="0" indent="0" algn="l">
              <a:lnSpc>
                <a:spcPts val="3600"/>
              </a:lnSpc>
              <a:buNone/>
            </a:pPr>
            <a:r>
              <a:rPr lang="en-US" sz="2850" b="1" dirty="0">
                <a:solidFill>
                  <a:srgbClr val="FFFFFF"/>
                </a:solidFill>
                <a:latin typeface="Montserrat Bold" pitchFamily="34" charset="0"/>
                <a:ea typeface="Montserrat Bold" pitchFamily="34" charset="-122"/>
                <a:cs typeface="Montserrat Bold" pitchFamily="34" charset="-120"/>
              </a:rPr>
              <a:t>画像解析モジュールの詳細</a:t>
            </a:r>
            <a:endParaRPr lang="en-US" sz="2850" dirty="0"/>
          </a:p>
        </p:txBody>
      </p:sp>
      <p:sp>
        <p:nvSpPr>
          <p:cNvPr id="4" name="Shape 1"/>
          <p:cNvSpPr/>
          <p:nvPr/>
        </p:nvSpPr>
        <p:spPr>
          <a:xfrm>
            <a:off x="647581" y="1262539"/>
            <a:ext cx="7848838" cy="939165"/>
          </a:xfrm>
          <a:prstGeom prst="roundRect">
            <a:avLst>
              <a:gd name="adj" fmla="val 11684"/>
            </a:avLst>
          </a:prstGeom>
          <a:solidFill>
            <a:srgbClr val="111213"/>
          </a:solidFill>
          <a:ln w="22860">
            <a:solidFill>
              <a:srgbClr val="494A4B"/>
            </a:solidFill>
            <a:prstDash val="solid"/>
          </a:ln>
        </p:spPr>
      </p:sp>
      <p:sp>
        <p:nvSpPr>
          <p:cNvPr id="5" name="Shape 2"/>
          <p:cNvSpPr/>
          <p:nvPr/>
        </p:nvSpPr>
        <p:spPr>
          <a:xfrm>
            <a:off x="624721" y="1262539"/>
            <a:ext cx="91440" cy="939165"/>
          </a:xfrm>
          <a:prstGeom prst="roundRect">
            <a:avLst>
              <a:gd name="adj" fmla="val 26561"/>
            </a:avLst>
          </a:prstGeom>
          <a:solidFill>
            <a:srgbClr val="FFFFFF"/>
          </a:solidFill>
          <a:ln/>
        </p:spPr>
      </p:sp>
      <p:sp>
        <p:nvSpPr>
          <p:cNvPr id="6" name="Text 3"/>
          <p:cNvSpPr/>
          <p:nvPr/>
        </p:nvSpPr>
        <p:spPr>
          <a:xfrm>
            <a:off x="900827" y="1447205"/>
            <a:ext cx="1839873" cy="229910"/>
          </a:xfrm>
          <a:prstGeom prst="rect">
            <a:avLst/>
          </a:prstGeom>
          <a:noFill/>
          <a:ln/>
        </p:spPr>
        <p:txBody>
          <a:bodyPr wrap="none" lIns="0" tIns="0" rIns="0" bIns="0" rtlCol="0" anchor="t"/>
          <a:lstStyle/>
          <a:p>
            <a:pPr marL="0" indent="0" algn="l">
              <a:lnSpc>
                <a:spcPts val="1800"/>
              </a:lnSpc>
              <a:buNone/>
            </a:pPr>
            <a:r>
              <a:rPr lang="en-US" sz="1400" b="1" dirty="0">
                <a:solidFill>
                  <a:srgbClr val="E2E6E9"/>
                </a:solidFill>
                <a:latin typeface="Montserrat Bold" pitchFamily="34" charset="0"/>
                <a:ea typeface="Montserrat Bold" pitchFamily="34" charset="-122"/>
                <a:cs typeface="Montserrat Bold" pitchFamily="34" charset="-120"/>
              </a:rPr>
              <a:t>入力</a:t>
            </a:r>
            <a:endParaRPr lang="en-US" sz="1400" dirty="0"/>
          </a:p>
        </p:txBody>
      </p:sp>
      <p:sp>
        <p:nvSpPr>
          <p:cNvPr id="7" name="Text 4"/>
          <p:cNvSpPr/>
          <p:nvPr/>
        </p:nvSpPr>
        <p:spPr>
          <a:xfrm>
            <a:off x="900827" y="1774150"/>
            <a:ext cx="7410926" cy="242888"/>
          </a:xfrm>
          <a:prstGeom prst="rect">
            <a:avLst/>
          </a:prstGeom>
          <a:noFill/>
          <a:ln/>
        </p:spPr>
        <p:txBody>
          <a:bodyPr wrap="none" lIns="0" tIns="0" rIns="0" bIns="0" rtlCol="0" anchor="t"/>
          <a:lstStyle/>
          <a:p>
            <a:pPr marL="0" indent="0" algn="l">
              <a:lnSpc>
                <a:spcPts val="1900"/>
              </a:lnSpc>
              <a:buNone/>
            </a:pPr>
            <a:r>
              <a:rPr lang="en-US" sz="1250" dirty="0">
                <a:solidFill>
                  <a:srgbClr val="E2E6E9"/>
                </a:solidFill>
                <a:latin typeface="Source Sans 3" pitchFamily="34" charset="0"/>
                <a:ea typeface="Source Sans 3" pitchFamily="34" charset="-122"/>
                <a:cs typeface="Source Sans 3" pitchFamily="34" charset="-120"/>
              </a:rPr>
              <a:t>JPEG/PNG画像（最大10枚）</a:t>
            </a:r>
            <a:endParaRPr lang="en-US" sz="1250" dirty="0"/>
          </a:p>
        </p:txBody>
      </p:sp>
      <p:sp>
        <p:nvSpPr>
          <p:cNvPr id="8" name="Shape 5"/>
          <p:cNvSpPr/>
          <p:nvPr/>
        </p:nvSpPr>
        <p:spPr>
          <a:xfrm>
            <a:off x="647581" y="2363510"/>
            <a:ext cx="7848838" cy="1837492"/>
          </a:xfrm>
          <a:prstGeom prst="roundRect">
            <a:avLst>
              <a:gd name="adj" fmla="val 5972"/>
            </a:avLst>
          </a:prstGeom>
          <a:solidFill>
            <a:srgbClr val="111213"/>
          </a:solidFill>
          <a:ln w="22860">
            <a:solidFill>
              <a:srgbClr val="494A4B"/>
            </a:solidFill>
            <a:prstDash val="solid"/>
          </a:ln>
        </p:spPr>
      </p:sp>
      <p:sp>
        <p:nvSpPr>
          <p:cNvPr id="9" name="Shape 6"/>
          <p:cNvSpPr/>
          <p:nvPr/>
        </p:nvSpPr>
        <p:spPr>
          <a:xfrm>
            <a:off x="624721" y="2363510"/>
            <a:ext cx="91440" cy="1837492"/>
          </a:xfrm>
          <a:prstGeom prst="roundRect">
            <a:avLst>
              <a:gd name="adj" fmla="val 26561"/>
            </a:avLst>
          </a:prstGeom>
          <a:solidFill>
            <a:srgbClr val="FFFFFF"/>
          </a:solidFill>
          <a:ln/>
        </p:spPr>
      </p:sp>
      <p:sp>
        <p:nvSpPr>
          <p:cNvPr id="10" name="Text 7"/>
          <p:cNvSpPr/>
          <p:nvPr/>
        </p:nvSpPr>
        <p:spPr>
          <a:xfrm>
            <a:off x="900827" y="2548176"/>
            <a:ext cx="1839873" cy="229910"/>
          </a:xfrm>
          <a:prstGeom prst="rect">
            <a:avLst/>
          </a:prstGeom>
          <a:noFill/>
          <a:ln/>
        </p:spPr>
        <p:txBody>
          <a:bodyPr wrap="none" lIns="0" tIns="0" rIns="0" bIns="0" rtlCol="0" anchor="t"/>
          <a:lstStyle/>
          <a:p>
            <a:pPr marL="0" indent="0" algn="l">
              <a:lnSpc>
                <a:spcPts val="1800"/>
              </a:lnSpc>
              <a:buNone/>
            </a:pPr>
            <a:r>
              <a:rPr lang="en-US" sz="1400" b="1" dirty="0">
                <a:solidFill>
                  <a:srgbClr val="E2E6E9"/>
                </a:solidFill>
                <a:latin typeface="Montserrat Bold" pitchFamily="34" charset="0"/>
                <a:ea typeface="Montserrat Bold" pitchFamily="34" charset="-122"/>
                <a:cs typeface="Montserrat Bold" pitchFamily="34" charset="-120"/>
              </a:rPr>
              <a:t>処理内容</a:t>
            </a:r>
            <a:endParaRPr lang="en-US" sz="1400" dirty="0"/>
          </a:p>
        </p:txBody>
      </p:sp>
      <p:sp>
        <p:nvSpPr>
          <p:cNvPr id="11" name="Text 8"/>
          <p:cNvSpPr/>
          <p:nvPr/>
        </p:nvSpPr>
        <p:spPr>
          <a:xfrm>
            <a:off x="900827" y="2875121"/>
            <a:ext cx="7410926" cy="242888"/>
          </a:xfrm>
          <a:prstGeom prst="rect">
            <a:avLst/>
          </a:prstGeom>
          <a:noFill/>
          <a:ln/>
        </p:spPr>
        <p:txBody>
          <a:bodyPr wrap="none" lIns="0" tIns="0" rIns="0" bIns="0" rtlCol="0" anchor="t"/>
          <a:lstStyle/>
          <a:p>
            <a:pPr marL="342900" indent="-342900" algn="l">
              <a:lnSpc>
                <a:spcPts val="1900"/>
              </a:lnSpc>
              <a:buSzPct val="100000"/>
              <a:buChar char="•"/>
            </a:pPr>
            <a:r>
              <a:rPr lang="en-US" sz="1250" dirty="0">
                <a:solidFill>
                  <a:srgbClr val="E2E6E9"/>
                </a:solidFill>
                <a:latin typeface="Source Sans 3" pitchFamily="34" charset="0"/>
                <a:ea typeface="Source Sans 3" pitchFamily="34" charset="-122"/>
                <a:cs typeface="Source Sans 3" pitchFamily="34" charset="-120"/>
              </a:rPr>
              <a:t>工程分類（前処理・加工・包装など）</a:t>
            </a:r>
            <a:endParaRPr lang="en-US" sz="1250" dirty="0"/>
          </a:p>
        </p:txBody>
      </p:sp>
      <p:sp>
        <p:nvSpPr>
          <p:cNvPr id="12" name="Text 9"/>
          <p:cNvSpPr/>
          <p:nvPr/>
        </p:nvSpPr>
        <p:spPr>
          <a:xfrm>
            <a:off x="900827" y="3174563"/>
            <a:ext cx="7410926" cy="242888"/>
          </a:xfrm>
          <a:prstGeom prst="rect">
            <a:avLst/>
          </a:prstGeom>
          <a:noFill/>
          <a:ln/>
        </p:spPr>
        <p:txBody>
          <a:bodyPr wrap="none" lIns="0" tIns="0" rIns="0" bIns="0" rtlCol="0" anchor="t"/>
          <a:lstStyle/>
          <a:p>
            <a:pPr marL="342900" indent="-342900" algn="l">
              <a:lnSpc>
                <a:spcPts val="1900"/>
              </a:lnSpc>
              <a:buSzPct val="100000"/>
              <a:buChar char="•"/>
            </a:pPr>
            <a:r>
              <a:rPr lang="en-US" sz="1250" dirty="0">
                <a:solidFill>
                  <a:srgbClr val="E2E6E9"/>
                </a:solidFill>
                <a:latin typeface="Source Sans 3" pitchFamily="34" charset="0"/>
                <a:ea typeface="Source Sans 3" pitchFamily="34" charset="-122"/>
                <a:cs typeface="Source Sans 3" pitchFamily="34" charset="-120"/>
              </a:rPr>
              <a:t>異物検出（毛髪、虫、工具など）</a:t>
            </a:r>
            <a:endParaRPr lang="en-US" sz="1250" dirty="0"/>
          </a:p>
        </p:txBody>
      </p:sp>
      <p:sp>
        <p:nvSpPr>
          <p:cNvPr id="13" name="Text 10"/>
          <p:cNvSpPr/>
          <p:nvPr/>
        </p:nvSpPr>
        <p:spPr>
          <a:xfrm>
            <a:off x="900827" y="3474006"/>
            <a:ext cx="7410926" cy="242888"/>
          </a:xfrm>
          <a:prstGeom prst="rect">
            <a:avLst/>
          </a:prstGeom>
          <a:noFill/>
          <a:ln/>
        </p:spPr>
        <p:txBody>
          <a:bodyPr wrap="none" lIns="0" tIns="0" rIns="0" bIns="0" rtlCol="0" anchor="t"/>
          <a:lstStyle/>
          <a:p>
            <a:pPr marL="342900" indent="-342900" algn="l">
              <a:lnSpc>
                <a:spcPts val="1900"/>
              </a:lnSpc>
              <a:buSzPct val="100000"/>
              <a:buChar char="•"/>
            </a:pPr>
            <a:r>
              <a:rPr lang="en-US" sz="1250" dirty="0">
                <a:solidFill>
                  <a:srgbClr val="E2E6E9"/>
                </a:solidFill>
                <a:latin typeface="Source Sans 3" pitchFamily="34" charset="0"/>
                <a:ea typeface="Source Sans 3" pitchFamily="34" charset="-122"/>
                <a:cs typeface="Source Sans 3" pitchFamily="34" charset="-120"/>
              </a:rPr>
              <a:t>作業員装備確認（帽子・マスク・手袋）</a:t>
            </a:r>
            <a:endParaRPr lang="en-US" sz="1250" dirty="0"/>
          </a:p>
        </p:txBody>
      </p:sp>
      <p:sp>
        <p:nvSpPr>
          <p:cNvPr id="14" name="Text 11"/>
          <p:cNvSpPr/>
          <p:nvPr/>
        </p:nvSpPr>
        <p:spPr>
          <a:xfrm>
            <a:off x="900827" y="3773448"/>
            <a:ext cx="7410926" cy="242888"/>
          </a:xfrm>
          <a:prstGeom prst="rect">
            <a:avLst/>
          </a:prstGeom>
          <a:noFill/>
          <a:ln/>
        </p:spPr>
        <p:txBody>
          <a:bodyPr wrap="none" lIns="0" tIns="0" rIns="0" bIns="0" rtlCol="0" anchor="t"/>
          <a:lstStyle/>
          <a:p>
            <a:pPr marL="342900" indent="-342900" algn="l">
              <a:lnSpc>
                <a:spcPts val="1900"/>
              </a:lnSpc>
              <a:buSzPct val="100000"/>
              <a:buChar char="•"/>
            </a:pPr>
            <a:r>
              <a:rPr lang="en-US" sz="1250" dirty="0">
                <a:solidFill>
                  <a:srgbClr val="E2E6E9"/>
                </a:solidFill>
                <a:latin typeface="Source Sans 3" pitchFamily="34" charset="0"/>
                <a:ea typeface="Source Sans 3" pitchFamily="34" charset="-122"/>
                <a:cs typeface="Source Sans 3" pitchFamily="34" charset="-120"/>
              </a:rPr>
              <a:t>清潔度推定（床・機器の汚れ）</a:t>
            </a:r>
            <a:endParaRPr lang="en-US" sz="1250" dirty="0"/>
          </a:p>
        </p:txBody>
      </p:sp>
      <p:sp>
        <p:nvSpPr>
          <p:cNvPr id="15" name="Shape 12"/>
          <p:cNvSpPr/>
          <p:nvPr/>
        </p:nvSpPr>
        <p:spPr>
          <a:xfrm>
            <a:off x="647581" y="4362807"/>
            <a:ext cx="7848838" cy="1538049"/>
          </a:xfrm>
          <a:prstGeom prst="roundRect">
            <a:avLst>
              <a:gd name="adj" fmla="val 7134"/>
            </a:avLst>
          </a:prstGeom>
          <a:solidFill>
            <a:srgbClr val="111213"/>
          </a:solidFill>
          <a:ln w="22860">
            <a:solidFill>
              <a:srgbClr val="494A4B"/>
            </a:solidFill>
            <a:prstDash val="solid"/>
          </a:ln>
        </p:spPr>
      </p:sp>
      <p:sp>
        <p:nvSpPr>
          <p:cNvPr id="16" name="Shape 13"/>
          <p:cNvSpPr/>
          <p:nvPr/>
        </p:nvSpPr>
        <p:spPr>
          <a:xfrm>
            <a:off x="624721" y="4362807"/>
            <a:ext cx="91440" cy="1538049"/>
          </a:xfrm>
          <a:prstGeom prst="roundRect">
            <a:avLst>
              <a:gd name="adj" fmla="val 26561"/>
            </a:avLst>
          </a:prstGeom>
          <a:solidFill>
            <a:srgbClr val="FFFFFF"/>
          </a:solidFill>
          <a:ln/>
        </p:spPr>
      </p:sp>
      <p:sp>
        <p:nvSpPr>
          <p:cNvPr id="17" name="Text 14"/>
          <p:cNvSpPr/>
          <p:nvPr/>
        </p:nvSpPr>
        <p:spPr>
          <a:xfrm>
            <a:off x="900827" y="4547473"/>
            <a:ext cx="1839873" cy="229910"/>
          </a:xfrm>
          <a:prstGeom prst="rect">
            <a:avLst/>
          </a:prstGeom>
          <a:noFill/>
          <a:ln/>
        </p:spPr>
        <p:txBody>
          <a:bodyPr wrap="none" lIns="0" tIns="0" rIns="0" bIns="0" rtlCol="0" anchor="t"/>
          <a:lstStyle/>
          <a:p>
            <a:pPr marL="0" indent="0" algn="l">
              <a:lnSpc>
                <a:spcPts val="1800"/>
              </a:lnSpc>
              <a:buNone/>
            </a:pPr>
            <a:r>
              <a:rPr lang="en-US" sz="1400" b="1" dirty="0">
                <a:solidFill>
                  <a:srgbClr val="E2E6E9"/>
                </a:solidFill>
                <a:latin typeface="Montserrat Bold" pitchFamily="34" charset="0"/>
                <a:ea typeface="Montserrat Bold" pitchFamily="34" charset="-122"/>
                <a:cs typeface="Montserrat Bold" pitchFamily="34" charset="-120"/>
              </a:rPr>
              <a:t>安全性評価基準</a:t>
            </a:r>
            <a:endParaRPr lang="en-US" sz="1400" dirty="0"/>
          </a:p>
        </p:txBody>
      </p:sp>
      <p:sp>
        <p:nvSpPr>
          <p:cNvPr id="18" name="Text 15"/>
          <p:cNvSpPr/>
          <p:nvPr/>
        </p:nvSpPr>
        <p:spPr>
          <a:xfrm>
            <a:off x="900827" y="4874419"/>
            <a:ext cx="7410926" cy="242888"/>
          </a:xfrm>
          <a:prstGeom prst="rect">
            <a:avLst/>
          </a:prstGeom>
          <a:noFill/>
          <a:ln/>
        </p:spPr>
        <p:txBody>
          <a:bodyPr wrap="none" lIns="0" tIns="0" rIns="0" bIns="0" rtlCol="0" anchor="t"/>
          <a:lstStyle/>
          <a:p>
            <a:pPr marL="342900" indent="-342900" algn="l">
              <a:lnSpc>
                <a:spcPts val="1900"/>
              </a:lnSpc>
              <a:buSzPct val="100000"/>
              <a:buChar char="•"/>
            </a:pPr>
            <a:r>
              <a:rPr lang="en-US" sz="1250" dirty="0">
                <a:solidFill>
                  <a:srgbClr val="E2E6E9"/>
                </a:solidFill>
                <a:latin typeface="Source Sans 3" pitchFamily="34" charset="0"/>
                <a:ea typeface="Source Sans 3" pitchFamily="34" charset="-122"/>
                <a:cs typeface="Source Sans 3" pitchFamily="34" charset="-120"/>
              </a:rPr>
              <a:t>異物混入リスク（高/中/低）</a:t>
            </a:r>
            <a:endParaRPr lang="en-US" sz="1250" dirty="0"/>
          </a:p>
        </p:txBody>
      </p:sp>
      <p:sp>
        <p:nvSpPr>
          <p:cNvPr id="19" name="Text 16"/>
          <p:cNvSpPr/>
          <p:nvPr/>
        </p:nvSpPr>
        <p:spPr>
          <a:xfrm>
            <a:off x="900827" y="5173861"/>
            <a:ext cx="7410926" cy="242888"/>
          </a:xfrm>
          <a:prstGeom prst="rect">
            <a:avLst/>
          </a:prstGeom>
          <a:noFill/>
          <a:ln/>
        </p:spPr>
        <p:txBody>
          <a:bodyPr wrap="none" lIns="0" tIns="0" rIns="0" bIns="0" rtlCol="0" anchor="t"/>
          <a:lstStyle/>
          <a:p>
            <a:pPr marL="342900" indent="-342900" algn="l">
              <a:lnSpc>
                <a:spcPts val="1900"/>
              </a:lnSpc>
              <a:buSzPct val="100000"/>
              <a:buChar char="•"/>
            </a:pPr>
            <a:r>
              <a:rPr lang="en-US" sz="1250" dirty="0">
                <a:solidFill>
                  <a:srgbClr val="E2E6E9"/>
                </a:solidFill>
                <a:latin typeface="Source Sans 3" pitchFamily="34" charset="0"/>
                <a:ea typeface="Source Sans 3" pitchFamily="34" charset="-122"/>
                <a:cs typeface="Source Sans 3" pitchFamily="34" charset="-120"/>
              </a:rPr>
              <a:t>作業員衛生状態（適正/不適正）</a:t>
            </a:r>
            <a:endParaRPr lang="en-US" sz="1250" dirty="0"/>
          </a:p>
        </p:txBody>
      </p:sp>
      <p:sp>
        <p:nvSpPr>
          <p:cNvPr id="20" name="Text 17"/>
          <p:cNvSpPr/>
          <p:nvPr/>
        </p:nvSpPr>
        <p:spPr>
          <a:xfrm>
            <a:off x="900827" y="5473303"/>
            <a:ext cx="7410926" cy="242888"/>
          </a:xfrm>
          <a:prstGeom prst="rect">
            <a:avLst/>
          </a:prstGeom>
          <a:noFill/>
          <a:ln/>
        </p:spPr>
        <p:txBody>
          <a:bodyPr wrap="none" lIns="0" tIns="0" rIns="0" bIns="0" rtlCol="0" anchor="t"/>
          <a:lstStyle/>
          <a:p>
            <a:pPr marL="342900" indent="-342900" algn="l">
              <a:lnSpc>
                <a:spcPts val="1900"/>
              </a:lnSpc>
              <a:buSzPct val="100000"/>
              <a:buChar char="•"/>
            </a:pPr>
            <a:r>
              <a:rPr lang="en-US" sz="1250" dirty="0">
                <a:solidFill>
                  <a:srgbClr val="E2E6E9"/>
                </a:solidFill>
                <a:latin typeface="Source Sans 3" pitchFamily="34" charset="0"/>
                <a:ea typeface="Source Sans 3" pitchFamily="34" charset="-122"/>
                <a:cs typeface="Source Sans 3" pitchFamily="34" charset="-120"/>
              </a:rPr>
              <a:t>設備の清潔度（良好/要改善）</a:t>
            </a:r>
            <a:endParaRPr lang="en-US" sz="1250" dirty="0"/>
          </a:p>
        </p:txBody>
      </p:sp>
      <p:sp>
        <p:nvSpPr>
          <p:cNvPr id="21" name="Shape 18"/>
          <p:cNvSpPr/>
          <p:nvPr/>
        </p:nvSpPr>
        <p:spPr>
          <a:xfrm>
            <a:off x="647581" y="6062663"/>
            <a:ext cx="7848838" cy="939165"/>
          </a:xfrm>
          <a:prstGeom prst="roundRect">
            <a:avLst>
              <a:gd name="adj" fmla="val 11684"/>
            </a:avLst>
          </a:prstGeom>
          <a:solidFill>
            <a:srgbClr val="111213"/>
          </a:solidFill>
          <a:ln w="22860">
            <a:solidFill>
              <a:srgbClr val="494A4B"/>
            </a:solidFill>
            <a:prstDash val="solid"/>
          </a:ln>
        </p:spPr>
      </p:sp>
      <p:sp>
        <p:nvSpPr>
          <p:cNvPr id="22" name="Shape 19"/>
          <p:cNvSpPr/>
          <p:nvPr/>
        </p:nvSpPr>
        <p:spPr>
          <a:xfrm>
            <a:off x="624721" y="6062663"/>
            <a:ext cx="91440" cy="939165"/>
          </a:xfrm>
          <a:prstGeom prst="roundRect">
            <a:avLst>
              <a:gd name="adj" fmla="val 26561"/>
            </a:avLst>
          </a:prstGeom>
          <a:solidFill>
            <a:srgbClr val="FFFFFF"/>
          </a:solidFill>
          <a:ln/>
        </p:spPr>
      </p:sp>
      <p:sp>
        <p:nvSpPr>
          <p:cNvPr id="23" name="Text 20"/>
          <p:cNvSpPr/>
          <p:nvPr/>
        </p:nvSpPr>
        <p:spPr>
          <a:xfrm>
            <a:off x="900827" y="6247328"/>
            <a:ext cx="1839873" cy="229910"/>
          </a:xfrm>
          <a:prstGeom prst="rect">
            <a:avLst/>
          </a:prstGeom>
          <a:noFill/>
          <a:ln/>
        </p:spPr>
        <p:txBody>
          <a:bodyPr wrap="none" lIns="0" tIns="0" rIns="0" bIns="0" rtlCol="0" anchor="t"/>
          <a:lstStyle/>
          <a:p>
            <a:pPr marL="0" indent="0" algn="l">
              <a:lnSpc>
                <a:spcPts val="1800"/>
              </a:lnSpc>
              <a:buNone/>
            </a:pPr>
            <a:r>
              <a:rPr lang="en-US" sz="1400" b="1" dirty="0">
                <a:solidFill>
                  <a:srgbClr val="E2E6E9"/>
                </a:solidFill>
                <a:latin typeface="Montserrat Bold" pitchFamily="34" charset="0"/>
                <a:ea typeface="Montserrat Bold" pitchFamily="34" charset="-122"/>
                <a:cs typeface="Montserrat Bold" pitchFamily="34" charset="-120"/>
              </a:rPr>
              <a:t>出力</a:t>
            </a:r>
            <a:endParaRPr lang="en-US" sz="1400" dirty="0"/>
          </a:p>
        </p:txBody>
      </p:sp>
      <p:sp>
        <p:nvSpPr>
          <p:cNvPr id="24" name="Text 21"/>
          <p:cNvSpPr/>
          <p:nvPr/>
        </p:nvSpPr>
        <p:spPr>
          <a:xfrm>
            <a:off x="900827" y="6574274"/>
            <a:ext cx="7410926" cy="242888"/>
          </a:xfrm>
          <a:prstGeom prst="rect">
            <a:avLst/>
          </a:prstGeom>
          <a:noFill/>
          <a:ln/>
        </p:spPr>
        <p:txBody>
          <a:bodyPr wrap="none" lIns="0" tIns="0" rIns="0" bIns="0" rtlCol="0" anchor="t"/>
          <a:lstStyle/>
          <a:p>
            <a:pPr marL="0" indent="0" algn="l">
              <a:lnSpc>
                <a:spcPts val="1900"/>
              </a:lnSpc>
              <a:buNone/>
            </a:pPr>
            <a:r>
              <a:rPr lang="en-US" sz="1250" dirty="0">
                <a:solidFill>
                  <a:srgbClr val="E2E6E9"/>
                </a:solidFill>
                <a:latin typeface="Source Sans 3" pitchFamily="34" charset="0"/>
                <a:ea typeface="Source Sans 3" pitchFamily="34" charset="-122"/>
                <a:cs typeface="Source Sans 3" pitchFamily="34" charset="-120"/>
              </a:rPr>
              <a:t>工程ごとのスコアとリスク判定</a:t>
            </a:r>
            <a:endParaRPr lang="en-US" sz="1250" dirty="0"/>
          </a:p>
        </p:txBody>
      </p:sp>
      <p:sp>
        <p:nvSpPr>
          <p:cNvPr id="25" name="Text 22"/>
          <p:cNvSpPr/>
          <p:nvPr/>
        </p:nvSpPr>
        <p:spPr>
          <a:xfrm>
            <a:off x="647581" y="7183874"/>
            <a:ext cx="7848838" cy="485775"/>
          </a:xfrm>
          <a:prstGeom prst="rect">
            <a:avLst/>
          </a:prstGeom>
          <a:noFill/>
          <a:ln/>
        </p:spPr>
        <p:txBody>
          <a:bodyPr wrap="square" lIns="0" tIns="0" rIns="0" bIns="0" rtlCol="0" anchor="t"/>
          <a:lstStyle/>
          <a:p>
            <a:pPr marL="0" indent="0" algn="l">
              <a:lnSpc>
                <a:spcPts val="1900"/>
              </a:lnSpc>
              <a:buNone/>
            </a:pPr>
            <a:r>
              <a:rPr lang="en-US" sz="1250" dirty="0">
                <a:solidFill>
                  <a:srgbClr val="E2E6E9"/>
                </a:solidFill>
                <a:latin typeface="Source Sans 3" pitchFamily="34" charset="0"/>
                <a:ea typeface="Source Sans 3" pitchFamily="34" charset="-122"/>
                <a:cs typeface="Source Sans 3" pitchFamily="34" charset="-120"/>
              </a:rPr>
              <a:t>画像解析モジュールは、食品工場の写真から様々な安全リスクを検出し、HACCPやISO 22000に基づいた評価を行います。検出結果は数値化され、後続のレポート生成モジュールへと渡されます。</a:t>
            </a:r>
            <a:endParaRPr lang="en-US" sz="12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826413" y="721757"/>
            <a:ext cx="4695468" cy="586978"/>
          </a:xfrm>
          <a:prstGeom prst="rect">
            <a:avLst/>
          </a:prstGeom>
          <a:noFill/>
          <a:ln/>
        </p:spPr>
        <p:txBody>
          <a:bodyPr wrap="none" lIns="0" tIns="0" rIns="0" bIns="0" rtlCol="0" anchor="t"/>
          <a:lstStyle/>
          <a:p>
            <a:pPr marL="0" indent="0" algn="l">
              <a:lnSpc>
                <a:spcPts val="4600"/>
              </a:lnSpc>
              <a:buNone/>
            </a:pPr>
            <a:r>
              <a:rPr lang="en-US" sz="3650" b="1" dirty="0">
                <a:solidFill>
                  <a:srgbClr val="FFFFFF"/>
                </a:solidFill>
                <a:latin typeface="Montserrat Bold" pitchFamily="34" charset="0"/>
                <a:ea typeface="Montserrat Bold" pitchFamily="34" charset="-122"/>
                <a:cs typeface="Montserrat Bold" pitchFamily="34" charset="-120"/>
              </a:rPr>
              <a:t>レポート生成と出力例</a:t>
            </a:r>
            <a:endParaRPr lang="en-US" sz="3650" dirty="0"/>
          </a:p>
        </p:txBody>
      </p:sp>
      <p:sp>
        <p:nvSpPr>
          <p:cNvPr id="3" name="Text 1"/>
          <p:cNvSpPr/>
          <p:nvPr/>
        </p:nvSpPr>
        <p:spPr>
          <a:xfrm>
            <a:off x="826413" y="1825109"/>
            <a:ext cx="2564963" cy="293489"/>
          </a:xfrm>
          <a:prstGeom prst="rect">
            <a:avLst/>
          </a:prstGeom>
          <a:noFill/>
          <a:ln/>
        </p:spPr>
        <p:txBody>
          <a:bodyPr wrap="none" lIns="0" tIns="0" rIns="0" bIns="0" rtlCol="0" anchor="t"/>
          <a:lstStyle/>
          <a:p>
            <a:pPr marL="0" indent="0" algn="l">
              <a:lnSpc>
                <a:spcPts val="2300"/>
              </a:lnSpc>
              <a:buNone/>
            </a:pPr>
            <a:r>
              <a:rPr lang="en-US" sz="1800" b="1" dirty="0">
                <a:solidFill>
                  <a:srgbClr val="FFFFFF"/>
                </a:solidFill>
                <a:latin typeface="Montserrat Bold" pitchFamily="34" charset="0"/>
                <a:ea typeface="Montserrat Bold" pitchFamily="34" charset="-122"/>
                <a:cs typeface="Montserrat Bold" pitchFamily="34" charset="-120"/>
              </a:rPr>
              <a:t>レポート生成モジュール</a:t>
            </a:r>
            <a:endParaRPr lang="en-US" sz="1800" dirty="0"/>
          </a:p>
        </p:txBody>
      </p:sp>
      <p:sp>
        <p:nvSpPr>
          <p:cNvPr id="4" name="Text 2"/>
          <p:cNvSpPr/>
          <p:nvPr/>
        </p:nvSpPr>
        <p:spPr>
          <a:xfrm>
            <a:off x="826413" y="2325172"/>
            <a:ext cx="6236732" cy="309801"/>
          </a:xfrm>
          <a:prstGeom prst="rect">
            <a:avLst/>
          </a:prstGeom>
          <a:noFill/>
          <a:ln/>
        </p:spPr>
        <p:txBody>
          <a:bodyPr wrap="none" lIns="0" tIns="0" rIns="0" bIns="0" rtlCol="0" anchor="t"/>
          <a:lstStyle/>
          <a:p>
            <a:pPr marL="0" indent="0" algn="l">
              <a:lnSpc>
                <a:spcPts val="2400"/>
              </a:lnSpc>
              <a:buNone/>
            </a:pPr>
            <a:r>
              <a:rPr lang="en-US" sz="1600" dirty="0">
                <a:solidFill>
                  <a:srgbClr val="E2E6E9"/>
                </a:solidFill>
                <a:latin typeface="Source Sans 3" pitchFamily="34" charset="0"/>
                <a:ea typeface="Source Sans 3" pitchFamily="34" charset="-122"/>
                <a:cs typeface="Source Sans 3" pitchFamily="34" charset="-120"/>
              </a:rPr>
              <a:t>自然言語生成で以下を記述します：</a:t>
            </a:r>
            <a:endParaRPr lang="en-US" sz="1600" dirty="0"/>
          </a:p>
        </p:txBody>
      </p:sp>
      <p:sp>
        <p:nvSpPr>
          <p:cNvPr id="5" name="Text 3"/>
          <p:cNvSpPr/>
          <p:nvPr/>
        </p:nvSpPr>
        <p:spPr>
          <a:xfrm>
            <a:off x="826413" y="2820829"/>
            <a:ext cx="6236732" cy="309801"/>
          </a:xfrm>
          <a:prstGeom prst="rect">
            <a:avLst/>
          </a:prstGeom>
          <a:noFill/>
          <a:ln/>
        </p:spPr>
        <p:txBody>
          <a:bodyPr wrap="none" lIns="0" tIns="0" rIns="0" bIns="0" rtlCol="0" anchor="t"/>
          <a:lstStyle/>
          <a:p>
            <a:pPr marL="342900" indent="-342900" algn="l">
              <a:lnSpc>
                <a:spcPts val="2400"/>
              </a:lnSpc>
              <a:buSzPct val="100000"/>
              <a:buChar char="•"/>
            </a:pPr>
            <a:r>
              <a:rPr lang="en-US" sz="1600" dirty="0">
                <a:solidFill>
                  <a:srgbClr val="E2E6E9"/>
                </a:solidFill>
                <a:latin typeface="Source Sans 3" pitchFamily="34" charset="0"/>
                <a:ea typeface="Source Sans 3" pitchFamily="34" charset="-122"/>
                <a:cs typeface="Source Sans 3" pitchFamily="34" charset="-120"/>
              </a:rPr>
              <a:t>工程ごとの評価</a:t>
            </a:r>
            <a:endParaRPr lang="en-US" sz="1600" dirty="0"/>
          </a:p>
        </p:txBody>
      </p:sp>
      <p:sp>
        <p:nvSpPr>
          <p:cNvPr id="6" name="Text 4"/>
          <p:cNvSpPr/>
          <p:nvPr/>
        </p:nvSpPr>
        <p:spPr>
          <a:xfrm>
            <a:off x="826413" y="3202900"/>
            <a:ext cx="6236732" cy="309801"/>
          </a:xfrm>
          <a:prstGeom prst="rect">
            <a:avLst/>
          </a:prstGeom>
          <a:noFill/>
          <a:ln/>
        </p:spPr>
        <p:txBody>
          <a:bodyPr wrap="none" lIns="0" tIns="0" rIns="0" bIns="0" rtlCol="0" anchor="t"/>
          <a:lstStyle/>
          <a:p>
            <a:pPr marL="342900" indent="-342900" algn="l">
              <a:lnSpc>
                <a:spcPts val="2400"/>
              </a:lnSpc>
              <a:buSzPct val="100000"/>
              <a:buChar char="•"/>
            </a:pPr>
            <a:r>
              <a:rPr lang="en-US" sz="1600" dirty="0">
                <a:solidFill>
                  <a:srgbClr val="E2E6E9"/>
                </a:solidFill>
                <a:latin typeface="Source Sans 3" pitchFamily="34" charset="0"/>
                <a:ea typeface="Source Sans 3" pitchFamily="34" charset="-122"/>
                <a:cs typeface="Source Sans 3" pitchFamily="34" charset="-120"/>
              </a:rPr>
              <a:t>懸念点と改善提案</a:t>
            </a:r>
            <a:endParaRPr lang="en-US" sz="1600" dirty="0"/>
          </a:p>
        </p:txBody>
      </p:sp>
      <p:sp>
        <p:nvSpPr>
          <p:cNvPr id="7" name="Text 5"/>
          <p:cNvSpPr/>
          <p:nvPr/>
        </p:nvSpPr>
        <p:spPr>
          <a:xfrm>
            <a:off x="826413" y="3584972"/>
            <a:ext cx="6236732" cy="309801"/>
          </a:xfrm>
          <a:prstGeom prst="rect">
            <a:avLst/>
          </a:prstGeom>
          <a:noFill/>
          <a:ln/>
        </p:spPr>
        <p:txBody>
          <a:bodyPr wrap="none" lIns="0" tIns="0" rIns="0" bIns="0" rtlCol="0" anchor="t"/>
          <a:lstStyle/>
          <a:p>
            <a:pPr marL="342900" indent="-342900" algn="l">
              <a:lnSpc>
                <a:spcPts val="2400"/>
              </a:lnSpc>
              <a:buSzPct val="100000"/>
              <a:buChar char="•"/>
            </a:pPr>
            <a:r>
              <a:rPr lang="en-US" sz="1600" dirty="0">
                <a:solidFill>
                  <a:srgbClr val="E2E6E9"/>
                </a:solidFill>
                <a:latin typeface="Source Sans 3" pitchFamily="34" charset="0"/>
                <a:ea typeface="Source Sans 3" pitchFamily="34" charset="-122"/>
                <a:cs typeface="Source Sans 3" pitchFamily="34" charset="-120"/>
              </a:rPr>
              <a:t>総合評価</a:t>
            </a:r>
            <a:endParaRPr lang="en-US" sz="1600" dirty="0"/>
          </a:p>
        </p:txBody>
      </p:sp>
      <p:sp>
        <p:nvSpPr>
          <p:cNvPr id="8" name="Text 6"/>
          <p:cNvSpPr/>
          <p:nvPr/>
        </p:nvSpPr>
        <p:spPr>
          <a:xfrm>
            <a:off x="826413" y="4080629"/>
            <a:ext cx="6236732" cy="309801"/>
          </a:xfrm>
          <a:prstGeom prst="rect">
            <a:avLst/>
          </a:prstGeom>
          <a:noFill/>
          <a:ln/>
        </p:spPr>
        <p:txBody>
          <a:bodyPr wrap="none" lIns="0" tIns="0" rIns="0" bIns="0" rtlCol="0" anchor="t"/>
          <a:lstStyle/>
          <a:p>
            <a:pPr marL="0" indent="0" algn="l">
              <a:lnSpc>
                <a:spcPts val="2400"/>
              </a:lnSpc>
              <a:buNone/>
            </a:pPr>
            <a:r>
              <a:rPr lang="en-US" sz="1600" dirty="0">
                <a:solidFill>
                  <a:srgbClr val="E2E6E9"/>
                </a:solidFill>
                <a:latin typeface="Source Sans 3" pitchFamily="34" charset="0"/>
                <a:ea typeface="Source Sans 3" pitchFamily="34" charset="-122"/>
                <a:cs typeface="Source Sans 3" pitchFamily="34" charset="-120"/>
              </a:rPr>
              <a:t>例：「安全性は概ね良好。ただし包装工程に改善余地あり」</a:t>
            </a:r>
            <a:endParaRPr lang="en-US" sz="1600" dirty="0"/>
          </a:p>
        </p:txBody>
      </p:sp>
      <p:sp>
        <p:nvSpPr>
          <p:cNvPr id="9" name="Text 7"/>
          <p:cNvSpPr/>
          <p:nvPr/>
        </p:nvSpPr>
        <p:spPr>
          <a:xfrm>
            <a:off x="7574875" y="1825109"/>
            <a:ext cx="2347674" cy="293489"/>
          </a:xfrm>
          <a:prstGeom prst="rect">
            <a:avLst/>
          </a:prstGeom>
          <a:noFill/>
          <a:ln/>
        </p:spPr>
        <p:txBody>
          <a:bodyPr wrap="none" lIns="0" tIns="0" rIns="0" bIns="0" rtlCol="0" anchor="t"/>
          <a:lstStyle/>
          <a:p>
            <a:pPr marL="0" indent="0" algn="l">
              <a:lnSpc>
                <a:spcPts val="2300"/>
              </a:lnSpc>
              <a:buNone/>
            </a:pPr>
            <a:r>
              <a:rPr lang="en-US" sz="1800" b="1" dirty="0">
                <a:solidFill>
                  <a:srgbClr val="FFFFFF"/>
                </a:solidFill>
                <a:latin typeface="Montserrat Bold" pitchFamily="34" charset="0"/>
                <a:ea typeface="Montserrat Bold" pitchFamily="34" charset="-122"/>
                <a:cs typeface="Montserrat Bold" pitchFamily="34" charset="-120"/>
              </a:rPr>
              <a:t>レポート出力例</a:t>
            </a:r>
            <a:endParaRPr lang="en-US" sz="1800" dirty="0"/>
          </a:p>
        </p:txBody>
      </p:sp>
      <p:sp>
        <p:nvSpPr>
          <p:cNvPr id="10" name="Shape 8"/>
          <p:cNvSpPr/>
          <p:nvPr/>
        </p:nvSpPr>
        <p:spPr>
          <a:xfrm>
            <a:off x="7574875" y="2351008"/>
            <a:ext cx="6236732" cy="4072414"/>
          </a:xfrm>
          <a:prstGeom prst="roundRect">
            <a:avLst>
              <a:gd name="adj" fmla="val 761"/>
            </a:avLst>
          </a:prstGeom>
          <a:noFill/>
          <a:ln w="7620">
            <a:solidFill>
              <a:srgbClr val="FFFFFF">
                <a:alpha val="24000"/>
              </a:srgbClr>
            </a:solidFill>
            <a:prstDash val="solid"/>
          </a:ln>
        </p:spPr>
      </p:sp>
      <p:sp>
        <p:nvSpPr>
          <p:cNvPr id="11" name="Shape 9"/>
          <p:cNvSpPr/>
          <p:nvPr/>
        </p:nvSpPr>
        <p:spPr>
          <a:xfrm>
            <a:off x="7582495" y="2358628"/>
            <a:ext cx="6220778" cy="572929"/>
          </a:xfrm>
          <a:prstGeom prst="rect">
            <a:avLst/>
          </a:prstGeom>
          <a:solidFill>
            <a:srgbClr val="FFFFFF">
              <a:alpha val="4000"/>
            </a:srgbClr>
          </a:solidFill>
          <a:ln/>
        </p:spPr>
      </p:sp>
      <p:sp>
        <p:nvSpPr>
          <p:cNvPr id="12" name="Text 10"/>
          <p:cNvSpPr/>
          <p:nvPr/>
        </p:nvSpPr>
        <p:spPr>
          <a:xfrm>
            <a:off x="7789783" y="2490192"/>
            <a:ext cx="1656398" cy="309801"/>
          </a:xfrm>
          <a:prstGeom prst="rect">
            <a:avLst/>
          </a:prstGeom>
          <a:noFill/>
          <a:ln/>
        </p:spPr>
        <p:txBody>
          <a:bodyPr wrap="none" lIns="0" tIns="0" rIns="0" bIns="0" rtlCol="0" anchor="t"/>
          <a:lstStyle/>
          <a:p>
            <a:pPr marL="0" indent="0" algn="l">
              <a:lnSpc>
                <a:spcPts val="2400"/>
              </a:lnSpc>
              <a:buNone/>
            </a:pPr>
            <a:r>
              <a:rPr lang="en-US" sz="1600" b="1" dirty="0">
                <a:solidFill>
                  <a:srgbClr val="E2E6E9"/>
                </a:solidFill>
                <a:latin typeface="Source Sans 3" pitchFamily="34" charset="0"/>
                <a:ea typeface="Source Sans 3" pitchFamily="34" charset="-122"/>
                <a:cs typeface="Source Sans 3" pitchFamily="34" charset="-120"/>
              </a:rPr>
              <a:t>工程</a:t>
            </a:r>
            <a:endParaRPr lang="en-US" sz="1600" dirty="0"/>
          </a:p>
        </p:txBody>
      </p:sp>
      <p:sp>
        <p:nvSpPr>
          <p:cNvPr id="13" name="Text 11"/>
          <p:cNvSpPr/>
          <p:nvPr/>
        </p:nvSpPr>
        <p:spPr>
          <a:xfrm>
            <a:off x="9866948" y="2490192"/>
            <a:ext cx="1652587" cy="309801"/>
          </a:xfrm>
          <a:prstGeom prst="rect">
            <a:avLst/>
          </a:prstGeom>
          <a:noFill/>
          <a:ln/>
        </p:spPr>
        <p:txBody>
          <a:bodyPr wrap="none" lIns="0" tIns="0" rIns="0" bIns="0" rtlCol="0" anchor="t"/>
          <a:lstStyle/>
          <a:p>
            <a:pPr marL="0" indent="0" algn="l">
              <a:lnSpc>
                <a:spcPts val="2400"/>
              </a:lnSpc>
              <a:buNone/>
            </a:pPr>
            <a:r>
              <a:rPr lang="en-US" sz="1600" b="1" dirty="0">
                <a:solidFill>
                  <a:srgbClr val="E2E6E9"/>
                </a:solidFill>
                <a:latin typeface="Source Sans 3" pitchFamily="34" charset="0"/>
                <a:ea typeface="Source Sans 3" pitchFamily="34" charset="-122"/>
                <a:cs typeface="Source Sans 3" pitchFamily="34" charset="-120"/>
              </a:rPr>
              <a:t>安全性スコア</a:t>
            </a:r>
            <a:endParaRPr lang="en-US" sz="1600" dirty="0"/>
          </a:p>
        </p:txBody>
      </p:sp>
      <p:sp>
        <p:nvSpPr>
          <p:cNvPr id="14" name="Text 12"/>
          <p:cNvSpPr/>
          <p:nvPr/>
        </p:nvSpPr>
        <p:spPr>
          <a:xfrm>
            <a:off x="11940302" y="2490192"/>
            <a:ext cx="1656398" cy="309801"/>
          </a:xfrm>
          <a:prstGeom prst="rect">
            <a:avLst/>
          </a:prstGeom>
          <a:noFill/>
          <a:ln/>
        </p:spPr>
        <p:txBody>
          <a:bodyPr wrap="none" lIns="0" tIns="0" rIns="0" bIns="0" rtlCol="0" anchor="t"/>
          <a:lstStyle/>
          <a:p>
            <a:pPr marL="0" indent="0" algn="l">
              <a:lnSpc>
                <a:spcPts val="2400"/>
              </a:lnSpc>
              <a:buNone/>
            </a:pPr>
            <a:r>
              <a:rPr lang="en-US" sz="1600" b="1" dirty="0">
                <a:solidFill>
                  <a:srgbClr val="E2E6E9"/>
                </a:solidFill>
                <a:latin typeface="Source Sans 3" pitchFamily="34" charset="0"/>
                <a:ea typeface="Source Sans 3" pitchFamily="34" charset="-122"/>
                <a:cs typeface="Source Sans 3" pitchFamily="34" charset="-120"/>
              </a:rPr>
              <a:t>指摘事項</a:t>
            </a:r>
            <a:endParaRPr lang="en-US" sz="1600" dirty="0"/>
          </a:p>
        </p:txBody>
      </p:sp>
      <p:sp>
        <p:nvSpPr>
          <p:cNvPr id="15" name="Shape 13"/>
          <p:cNvSpPr/>
          <p:nvPr/>
        </p:nvSpPr>
        <p:spPr>
          <a:xfrm>
            <a:off x="7582495" y="2931557"/>
            <a:ext cx="6220778" cy="882729"/>
          </a:xfrm>
          <a:prstGeom prst="rect">
            <a:avLst/>
          </a:prstGeom>
          <a:solidFill>
            <a:srgbClr val="000000">
              <a:alpha val="4000"/>
            </a:srgbClr>
          </a:solidFill>
          <a:ln/>
        </p:spPr>
      </p:sp>
      <p:sp>
        <p:nvSpPr>
          <p:cNvPr id="16" name="Text 14"/>
          <p:cNvSpPr/>
          <p:nvPr/>
        </p:nvSpPr>
        <p:spPr>
          <a:xfrm>
            <a:off x="7789783" y="3063121"/>
            <a:ext cx="1656398" cy="309801"/>
          </a:xfrm>
          <a:prstGeom prst="rect">
            <a:avLst/>
          </a:prstGeom>
          <a:noFill/>
          <a:ln/>
        </p:spPr>
        <p:txBody>
          <a:bodyPr wrap="none" lIns="0" tIns="0" rIns="0" bIns="0" rtlCol="0" anchor="t"/>
          <a:lstStyle/>
          <a:p>
            <a:pPr marL="0" indent="0" algn="l">
              <a:lnSpc>
                <a:spcPts val="2400"/>
              </a:lnSpc>
              <a:buNone/>
            </a:pPr>
            <a:r>
              <a:rPr lang="en-US" sz="1600" dirty="0">
                <a:solidFill>
                  <a:srgbClr val="E2E6E9"/>
                </a:solidFill>
                <a:latin typeface="Source Sans 3" pitchFamily="34" charset="0"/>
                <a:ea typeface="Source Sans 3" pitchFamily="34" charset="-122"/>
                <a:cs typeface="Source Sans 3" pitchFamily="34" charset="-120"/>
              </a:rPr>
              <a:t>保管</a:t>
            </a:r>
            <a:endParaRPr lang="en-US" sz="1600" dirty="0"/>
          </a:p>
        </p:txBody>
      </p:sp>
      <p:sp>
        <p:nvSpPr>
          <p:cNvPr id="17" name="Text 15"/>
          <p:cNvSpPr/>
          <p:nvPr/>
        </p:nvSpPr>
        <p:spPr>
          <a:xfrm>
            <a:off x="9866948" y="3063121"/>
            <a:ext cx="1652587" cy="309801"/>
          </a:xfrm>
          <a:prstGeom prst="rect">
            <a:avLst/>
          </a:prstGeom>
          <a:noFill/>
          <a:ln/>
        </p:spPr>
        <p:txBody>
          <a:bodyPr wrap="none" lIns="0" tIns="0" rIns="0" bIns="0" rtlCol="0" anchor="t"/>
          <a:lstStyle/>
          <a:p>
            <a:pPr marL="0" indent="0" algn="l">
              <a:lnSpc>
                <a:spcPts val="2400"/>
              </a:lnSpc>
              <a:buNone/>
            </a:pPr>
            <a:r>
              <a:rPr lang="en-US" sz="1600" dirty="0">
                <a:solidFill>
                  <a:srgbClr val="E2E6E9"/>
                </a:solidFill>
                <a:latin typeface="Source Sans 3" pitchFamily="34" charset="0"/>
                <a:ea typeface="Source Sans 3" pitchFamily="34" charset="-122"/>
                <a:cs typeface="Source Sans 3" pitchFamily="34" charset="-120"/>
              </a:rPr>
              <a:t>85点</a:t>
            </a:r>
            <a:endParaRPr lang="en-US" sz="1600" dirty="0"/>
          </a:p>
        </p:txBody>
      </p:sp>
      <p:sp>
        <p:nvSpPr>
          <p:cNvPr id="18" name="Text 16"/>
          <p:cNvSpPr/>
          <p:nvPr/>
        </p:nvSpPr>
        <p:spPr>
          <a:xfrm>
            <a:off x="11940302" y="3063121"/>
            <a:ext cx="1656398" cy="619601"/>
          </a:xfrm>
          <a:prstGeom prst="rect">
            <a:avLst/>
          </a:prstGeom>
          <a:noFill/>
          <a:ln/>
        </p:spPr>
        <p:txBody>
          <a:bodyPr wrap="square" lIns="0" tIns="0" rIns="0" bIns="0" rtlCol="0" anchor="t"/>
          <a:lstStyle/>
          <a:p>
            <a:pPr marL="0" indent="0" algn="l">
              <a:lnSpc>
                <a:spcPts val="2400"/>
              </a:lnSpc>
              <a:buNone/>
            </a:pPr>
            <a:r>
              <a:rPr lang="en-US" sz="1600" dirty="0">
                <a:solidFill>
                  <a:srgbClr val="E2E6E9"/>
                </a:solidFill>
                <a:latin typeface="Source Sans 3" pitchFamily="34" charset="0"/>
                <a:ea typeface="Source Sans 3" pitchFamily="34" charset="-122"/>
                <a:cs typeface="Source Sans 3" pitchFamily="34" charset="-120"/>
              </a:rPr>
              <a:t>異物なし、温度管理良好</a:t>
            </a:r>
            <a:endParaRPr lang="en-US" sz="1600" dirty="0"/>
          </a:p>
        </p:txBody>
      </p:sp>
      <p:sp>
        <p:nvSpPr>
          <p:cNvPr id="19" name="Shape 17"/>
          <p:cNvSpPr/>
          <p:nvPr/>
        </p:nvSpPr>
        <p:spPr>
          <a:xfrm>
            <a:off x="7582495" y="3814286"/>
            <a:ext cx="6220778" cy="882729"/>
          </a:xfrm>
          <a:prstGeom prst="rect">
            <a:avLst/>
          </a:prstGeom>
          <a:solidFill>
            <a:srgbClr val="FFFFFF">
              <a:alpha val="4000"/>
            </a:srgbClr>
          </a:solidFill>
          <a:ln/>
        </p:spPr>
      </p:sp>
      <p:sp>
        <p:nvSpPr>
          <p:cNvPr id="20" name="Text 18"/>
          <p:cNvSpPr/>
          <p:nvPr/>
        </p:nvSpPr>
        <p:spPr>
          <a:xfrm>
            <a:off x="7789783" y="3945850"/>
            <a:ext cx="1656398" cy="309801"/>
          </a:xfrm>
          <a:prstGeom prst="rect">
            <a:avLst/>
          </a:prstGeom>
          <a:noFill/>
          <a:ln/>
        </p:spPr>
        <p:txBody>
          <a:bodyPr wrap="none" lIns="0" tIns="0" rIns="0" bIns="0" rtlCol="0" anchor="t"/>
          <a:lstStyle/>
          <a:p>
            <a:pPr marL="0" indent="0" algn="l">
              <a:lnSpc>
                <a:spcPts val="2400"/>
              </a:lnSpc>
              <a:buNone/>
            </a:pPr>
            <a:r>
              <a:rPr lang="en-US" sz="1600" dirty="0">
                <a:solidFill>
                  <a:srgbClr val="E2E6E9"/>
                </a:solidFill>
                <a:latin typeface="Source Sans 3" pitchFamily="34" charset="0"/>
                <a:ea typeface="Source Sans 3" pitchFamily="34" charset="-122"/>
                <a:cs typeface="Source Sans 3" pitchFamily="34" charset="-120"/>
              </a:rPr>
              <a:t>前処理</a:t>
            </a:r>
            <a:endParaRPr lang="en-US" sz="1600" dirty="0"/>
          </a:p>
        </p:txBody>
      </p:sp>
      <p:sp>
        <p:nvSpPr>
          <p:cNvPr id="21" name="Text 19"/>
          <p:cNvSpPr/>
          <p:nvPr/>
        </p:nvSpPr>
        <p:spPr>
          <a:xfrm>
            <a:off x="9866948" y="3945850"/>
            <a:ext cx="1652587" cy="309801"/>
          </a:xfrm>
          <a:prstGeom prst="rect">
            <a:avLst/>
          </a:prstGeom>
          <a:noFill/>
          <a:ln/>
        </p:spPr>
        <p:txBody>
          <a:bodyPr wrap="none" lIns="0" tIns="0" rIns="0" bIns="0" rtlCol="0" anchor="t"/>
          <a:lstStyle/>
          <a:p>
            <a:pPr marL="0" indent="0" algn="l">
              <a:lnSpc>
                <a:spcPts val="2400"/>
              </a:lnSpc>
              <a:buNone/>
            </a:pPr>
            <a:r>
              <a:rPr lang="en-US" sz="1600" dirty="0">
                <a:solidFill>
                  <a:srgbClr val="E2E6E9"/>
                </a:solidFill>
                <a:latin typeface="Source Sans 3" pitchFamily="34" charset="0"/>
                <a:ea typeface="Source Sans 3" pitchFamily="34" charset="-122"/>
                <a:cs typeface="Source Sans 3" pitchFamily="34" charset="-120"/>
              </a:rPr>
              <a:t>72点</a:t>
            </a:r>
            <a:endParaRPr lang="en-US" sz="1600" dirty="0"/>
          </a:p>
        </p:txBody>
      </p:sp>
      <p:sp>
        <p:nvSpPr>
          <p:cNvPr id="22" name="Text 20"/>
          <p:cNvSpPr/>
          <p:nvPr/>
        </p:nvSpPr>
        <p:spPr>
          <a:xfrm>
            <a:off x="11940302" y="3945850"/>
            <a:ext cx="1656398" cy="619601"/>
          </a:xfrm>
          <a:prstGeom prst="rect">
            <a:avLst/>
          </a:prstGeom>
          <a:noFill/>
          <a:ln/>
        </p:spPr>
        <p:txBody>
          <a:bodyPr wrap="square" lIns="0" tIns="0" rIns="0" bIns="0" rtlCol="0" anchor="t"/>
          <a:lstStyle/>
          <a:p>
            <a:pPr marL="0" indent="0" algn="l">
              <a:lnSpc>
                <a:spcPts val="2400"/>
              </a:lnSpc>
              <a:buNone/>
            </a:pPr>
            <a:r>
              <a:rPr lang="en-US" sz="1600" dirty="0">
                <a:solidFill>
                  <a:srgbClr val="E2E6E9"/>
                </a:solidFill>
                <a:latin typeface="Source Sans 3" pitchFamily="34" charset="0"/>
                <a:ea typeface="Source Sans 3" pitchFamily="34" charset="-122"/>
                <a:cs typeface="Source Sans 3" pitchFamily="34" charset="-120"/>
              </a:rPr>
              <a:t>作業員の手袋未着用</a:t>
            </a:r>
            <a:endParaRPr lang="en-US" sz="1600" dirty="0"/>
          </a:p>
        </p:txBody>
      </p:sp>
      <p:sp>
        <p:nvSpPr>
          <p:cNvPr id="23" name="Shape 21"/>
          <p:cNvSpPr/>
          <p:nvPr/>
        </p:nvSpPr>
        <p:spPr>
          <a:xfrm>
            <a:off x="7582495" y="4697016"/>
            <a:ext cx="6220778" cy="572929"/>
          </a:xfrm>
          <a:prstGeom prst="rect">
            <a:avLst/>
          </a:prstGeom>
          <a:solidFill>
            <a:srgbClr val="000000">
              <a:alpha val="4000"/>
            </a:srgbClr>
          </a:solidFill>
          <a:ln/>
        </p:spPr>
      </p:sp>
      <p:sp>
        <p:nvSpPr>
          <p:cNvPr id="24" name="Text 22"/>
          <p:cNvSpPr/>
          <p:nvPr/>
        </p:nvSpPr>
        <p:spPr>
          <a:xfrm>
            <a:off x="7789783" y="4828580"/>
            <a:ext cx="1656398" cy="309801"/>
          </a:xfrm>
          <a:prstGeom prst="rect">
            <a:avLst/>
          </a:prstGeom>
          <a:noFill/>
          <a:ln/>
        </p:spPr>
        <p:txBody>
          <a:bodyPr wrap="none" lIns="0" tIns="0" rIns="0" bIns="0" rtlCol="0" anchor="t"/>
          <a:lstStyle/>
          <a:p>
            <a:pPr marL="0" indent="0" algn="l">
              <a:lnSpc>
                <a:spcPts val="2400"/>
              </a:lnSpc>
              <a:buNone/>
            </a:pPr>
            <a:r>
              <a:rPr lang="en-US" sz="1600" dirty="0">
                <a:solidFill>
                  <a:srgbClr val="E2E6E9"/>
                </a:solidFill>
                <a:latin typeface="Source Sans 3" pitchFamily="34" charset="0"/>
                <a:ea typeface="Source Sans 3" pitchFamily="34" charset="-122"/>
                <a:cs typeface="Source Sans 3" pitchFamily="34" charset="-120"/>
              </a:rPr>
              <a:t>加工</a:t>
            </a:r>
            <a:endParaRPr lang="en-US" sz="1600" dirty="0"/>
          </a:p>
        </p:txBody>
      </p:sp>
      <p:sp>
        <p:nvSpPr>
          <p:cNvPr id="25" name="Text 23"/>
          <p:cNvSpPr/>
          <p:nvPr/>
        </p:nvSpPr>
        <p:spPr>
          <a:xfrm>
            <a:off x="9866948" y="4828580"/>
            <a:ext cx="1652587" cy="309801"/>
          </a:xfrm>
          <a:prstGeom prst="rect">
            <a:avLst/>
          </a:prstGeom>
          <a:noFill/>
          <a:ln/>
        </p:spPr>
        <p:txBody>
          <a:bodyPr wrap="none" lIns="0" tIns="0" rIns="0" bIns="0" rtlCol="0" anchor="t"/>
          <a:lstStyle/>
          <a:p>
            <a:pPr marL="0" indent="0" algn="l">
              <a:lnSpc>
                <a:spcPts val="2400"/>
              </a:lnSpc>
              <a:buNone/>
            </a:pPr>
            <a:r>
              <a:rPr lang="en-US" sz="1600" dirty="0">
                <a:solidFill>
                  <a:srgbClr val="E2E6E9"/>
                </a:solidFill>
                <a:latin typeface="Source Sans 3" pitchFamily="34" charset="0"/>
                <a:ea typeface="Source Sans 3" pitchFamily="34" charset="-122"/>
                <a:cs typeface="Source Sans 3" pitchFamily="34" charset="-120"/>
              </a:rPr>
              <a:t>90点</a:t>
            </a:r>
            <a:endParaRPr lang="en-US" sz="1600" dirty="0"/>
          </a:p>
        </p:txBody>
      </p:sp>
      <p:sp>
        <p:nvSpPr>
          <p:cNvPr id="26" name="Text 24"/>
          <p:cNvSpPr/>
          <p:nvPr/>
        </p:nvSpPr>
        <p:spPr>
          <a:xfrm>
            <a:off x="11940302" y="4828580"/>
            <a:ext cx="1656398" cy="309801"/>
          </a:xfrm>
          <a:prstGeom prst="rect">
            <a:avLst/>
          </a:prstGeom>
          <a:noFill/>
          <a:ln/>
        </p:spPr>
        <p:txBody>
          <a:bodyPr wrap="none" lIns="0" tIns="0" rIns="0" bIns="0" rtlCol="0" anchor="t"/>
          <a:lstStyle/>
          <a:p>
            <a:pPr marL="0" indent="0" algn="l">
              <a:lnSpc>
                <a:spcPts val="2400"/>
              </a:lnSpc>
              <a:buNone/>
            </a:pPr>
            <a:r>
              <a:rPr lang="en-US" sz="1600" dirty="0">
                <a:solidFill>
                  <a:srgbClr val="E2E6E9"/>
                </a:solidFill>
                <a:latin typeface="Source Sans 3" pitchFamily="34" charset="0"/>
                <a:ea typeface="Source Sans 3" pitchFamily="34" charset="-122"/>
                <a:cs typeface="Source Sans 3" pitchFamily="34" charset="-120"/>
              </a:rPr>
              <a:t>清潔度良好</a:t>
            </a:r>
            <a:endParaRPr lang="en-US" sz="1600" dirty="0"/>
          </a:p>
        </p:txBody>
      </p:sp>
      <p:sp>
        <p:nvSpPr>
          <p:cNvPr id="27" name="Shape 25"/>
          <p:cNvSpPr/>
          <p:nvPr/>
        </p:nvSpPr>
        <p:spPr>
          <a:xfrm>
            <a:off x="7582495" y="5269944"/>
            <a:ext cx="6220778" cy="572929"/>
          </a:xfrm>
          <a:prstGeom prst="rect">
            <a:avLst/>
          </a:prstGeom>
          <a:solidFill>
            <a:srgbClr val="FFFFFF">
              <a:alpha val="4000"/>
            </a:srgbClr>
          </a:solidFill>
          <a:ln/>
        </p:spPr>
      </p:sp>
      <p:sp>
        <p:nvSpPr>
          <p:cNvPr id="28" name="Text 26"/>
          <p:cNvSpPr/>
          <p:nvPr/>
        </p:nvSpPr>
        <p:spPr>
          <a:xfrm>
            <a:off x="7789783" y="5401508"/>
            <a:ext cx="1656398" cy="309801"/>
          </a:xfrm>
          <a:prstGeom prst="rect">
            <a:avLst/>
          </a:prstGeom>
          <a:noFill/>
          <a:ln/>
        </p:spPr>
        <p:txBody>
          <a:bodyPr wrap="none" lIns="0" tIns="0" rIns="0" bIns="0" rtlCol="0" anchor="t"/>
          <a:lstStyle/>
          <a:p>
            <a:pPr marL="0" indent="0" algn="l">
              <a:lnSpc>
                <a:spcPts val="2400"/>
              </a:lnSpc>
              <a:buNone/>
            </a:pPr>
            <a:r>
              <a:rPr lang="en-US" sz="1600" dirty="0">
                <a:solidFill>
                  <a:srgbClr val="E2E6E9"/>
                </a:solidFill>
                <a:latin typeface="Source Sans 3" pitchFamily="34" charset="0"/>
                <a:ea typeface="Source Sans 3" pitchFamily="34" charset="-122"/>
                <a:cs typeface="Source Sans 3" pitchFamily="34" charset="-120"/>
              </a:rPr>
              <a:t>包装</a:t>
            </a:r>
            <a:endParaRPr lang="en-US" sz="1600" dirty="0"/>
          </a:p>
        </p:txBody>
      </p:sp>
      <p:sp>
        <p:nvSpPr>
          <p:cNvPr id="29" name="Text 27"/>
          <p:cNvSpPr/>
          <p:nvPr/>
        </p:nvSpPr>
        <p:spPr>
          <a:xfrm>
            <a:off x="9866948" y="5401508"/>
            <a:ext cx="1652587" cy="309801"/>
          </a:xfrm>
          <a:prstGeom prst="rect">
            <a:avLst/>
          </a:prstGeom>
          <a:noFill/>
          <a:ln/>
        </p:spPr>
        <p:txBody>
          <a:bodyPr wrap="none" lIns="0" tIns="0" rIns="0" bIns="0" rtlCol="0" anchor="t"/>
          <a:lstStyle/>
          <a:p>
            <a:pPr marL="0" indent="0" algn="l">
              <a:lnSpc>
                <a:spcPts val="2400"/>
              </a:lnSpc>
              <a:buNone/>
            </a:pPr>
            <a:r>
              <a:rPr lang="en-US" sz="1600" dirty="0">
                <a:solidFill>
                  <a:srgbClr val="E2E6E9"/>
                </a:solidFill>
                <a:latin typeface="Source Sans 3" pitchFamily="34" charset="0"/>
                <a:ea typeface="Source Sans 3" pitchFamily="34" charset="-122"/>
                <a:cs typeface="Source Sans 3" pitchFamily="34" charset="-120"/>
              </a:rPr>
              <a:t>65点</a:t>
            </a:r>
            <a:endParaRPr lang="en-US" sz="1600" dirty="0"/>
          </a:p>
        </p:txBody>
      </p:sp>
      <p:sp>
        <p:nvSpPr>
          <p:cNvPr id="30" name="Text 28"/>
          <p:cNvSpPr/>
          <p:nvPr/>
        </p:nvSpPr>
        <p:spPr>
          <a:xfrm>
            <a:off x="11940302" y="5401508"/>
            <a:ext cx="1656398" cy="309801"/>
          </a:xfrm>
          <a:prstGeom prst="rect">
            <a:avLst/>
          </a:prstGeom>
          <a:noFill/>
          <a:ln/>
        </p:spPr>
        <p:txBody>
          <a:bodyPr wrap="none" lIns="0" tIns="0" rIns="0" bIns="0" rtlCol="0" anchor="t"/>
          <a:lstStyle/>
          <a:p>
            <a:pPr marL="0" indent="0" algn="l">
              <a:lnSpc>
                <a:spcPts val="2400"/>
              </a:lnSpc>
              <a:buNone/>
            </a:pPr>
            <a:r>
              <a:rPr lang="en-US" sz="1600" dirty="0">
                <a:solidFill>
                  <a:srgbClr val="E2E6E9"/>
                </a:solidFill>
                <a:latin typeface="Source Sans 3" pitchFamily="34" charset="0"/>
                <a:ea typeface="Source Sans 3" pitchFamily="34" charset="-122"/>
                <a:cs typeface="Source Sans 3" pitchFamily="34" charset="-120"/>
              </a:rPr>
              <a:t>包装台に汚れあり</a:t>
            </a:r>
            <a:endParaRPr lang="en-US" sz="1600" dirty="0"/>
          </a:p>
        </p:txBody>
      </p:sp>
      <p:sp>
        <p:nvSpPr>
          <p:cNvPr id="31" name="Shape 29"/>
          <p:cNvSpPr/>
          <p:nvPr/>
        </p:nvSpPr>
        <p:spPr>
          <a:xfrm>
            <a:off x="7582495" y="5842873"/>
            <a:ext cx="6220778" cy="572929"/>
          </a:xfrm>
          <a:prstGeom prst="rect">
            <a:avLst/>
          </a:prstGeom>
          <a:solidFill>
            <a:srgbClr val="000000">
              <a:alpha val="4000"/>
            </a:srgbClr>
          </a:solidFill>
          <a:ln/>
        </p:spPr>
      </p:sp>
      <p:sp>
        <p:nvSpPr>
          <p:cNvPr id="32" name="Text 30"/>
          <p:cNvSpPr/>
          <p:nvPr/>
        </p:nvSpPr>
        <p:spPr>
          <a:xfrm>
            <a:off x="7789783" y="5974437"/>
            <a:ext cx="1656398" cy="309801"/>
          </a:xfrm>
          <a:prstGeom prst="rect">
            <a:avLst/>
          </a:prstGeom>
          <a:noFill/>
          <a:ln/>
        </p:spPr>
        <p:txBody>
          <a:bodyPr wrap="none" lIns="0" tIns="0" rIns="0" bIns="0" rtlCol="0" anchor="t"/>
          <a:lstStyle/>
          <a:p>
            <a:pPr marL="0" indent="0" algn="l">
              <a:lnSpc>
                <a:spcPts val="2400"/>
              </a:lnSpc>
              <a:buNone/>
            </a:pPr>
            <a:r>
              <a:rPr lang="en-US" sz="1600" dirty="0">
                <a:solidFill>
                  <a:srgbClr val="E2E6E9"/>
                </a:solidFill>
                <a:latin typeface="Source Sans 3" pitchFamily="34" charset="0"/>
                <a:ea typeface="Source Sans 3" pitchFamily="34" charset="-122"/>
                <a:cs typeface="Source Sans 3" pitchFamily="34" charset="-120"/>
              </a:rPr>
              <a:t>検品・出荷</a:t>
            </a:r>
            <a:endParaRPr lang="en-US" sz="1600" dirty="0"/>
          </a:p>
        </p:txBody>
      </p:sp>
      <p:sp>
        <p:nvSpPr>
          <p:cNvPr id="33" name="Text 31"/>
          <p:cNvSpPr/>
          <p:nvPr/>
        </p:nvSpPr>
        <p:spPr>
          <a:xfrm>
            <a:off x="9866948" y="5974437"/>
            <a:ext cx="1652587" cy="309801"/>
          </a:xfrm>
          <a:prstGeom prst="rect">
            <a:avLst/>
          </a:prstGeom>
          <a:noFill/>
          <a:ln/>
        </p:spPr>
        <p:txBody>
          <a:bodyPr wrap="none" lIns="0" tIns="0" rIns="0" bIns="0" rtlCol="0" anchor="t"/>
          <a:lstStyle/>
          <a:p>
            <a:pPr marL="0" indent="0" algn="l">
              <a:lnSpc>
                <a:spcPts val="2400"/>
              </a:lnSpc>
              <a:buNone/>
            </a:pPr>
            <a:r>
              <a:rPr lang="en-US" sz="1600" dirty="0">
                <a:solidFill>
                  <a:srgbClr val="E2E6E9"/>
                </a:solidFill>
                <a:latin typeface="Source Sans 3" pitchFamily="34" charset="0"/>
                <a:ea typeface="Source Sans 3" pitchFamily="34" charset="-122"/>
                <a:cs typeface="Source Sans 3" pitchFamily="34" charset="-120"/>
              </a:rPr>
              <a:t>88点</a:t>
            </a:r>
            <a:endParaRPr lang="en-US" sz="1600" dirty="0"/>
          </a:p>
        </p:txBody>
      </p:sp>
      <p:sp>
        <p:nvSpPr>
          <p:cNvPr id="34" name="Text 32"/>
          <p:cNvSpPr/>
          <p:nvPr/>
        </p:nvSpPr>
        <p:spPr>
          <a:xfrm>
            <a:off x="11940302" y="5974437"/>
            <a:ext cx="1656398" cy="309801"/>
          </a:xfrm>
          <a:prstGeom prst="rect">
            <a:avLst/>
          </a:prstGeom>
          <a:noFill/>
          <a:ln/>
        </p:spPr>
        <p:txBody>
          <a:bodyPr wrap="none" lIns="0" tIns="0" rIns="0" bIns="0" rtlCol="0" anchor="t"/>
          <a:lstStyle/>
          <a:p>
            <a:pPr marL="0" indent="0" algn="l">
              <a:lnSpc>
                <a:spcPts val="2400"/>
              </a:lnSpc>
              <a:buNone/>
            </a:pPr>
            <a:r>
              <a:rPr lang="en-US" sz="1600" dirty="0">
                <a:solidFill>
                  <a:srgbClr val="E2E6E9"/>
                </a:solidFill>
                <a:latin typeface="Source Sans 3" pitchFamily="34" charset="0"/>
                <a:ea typeface="Source Sans 3" pitchFamily="34" charset="-122"/>
                <a:cs typeface="Source Sans 3" pitchFamily="34" charset="-120"/>
              </a:rPr>
              <a:t>ラベル確認済み</a:t>
            </a:r>
            <a:endParaRPr lang="en-US" sz="1600" dirty="0"/>
          </a:p>
        </p:txBody>
      </p:sp>
      <p:sp>
        <p:nvSpPr>
          <p:cNvPr id="35" name="Text 33"/>
          <p:cNvSpPr/>
          <p:nvPr/>
        </p:nvSpPr>
        <p:spPr>
          <a:xfrm>
            <a:off x="826413" y="6888242"/>
            <a:ext cx="12977574" cy="619601"/>
          </a:xfrm>
          <a:prstGeom prst="rect">
            <a:avLst/>
          </a:prstGeom>
          <a:noFill/>
          <a:ln/>
        </p:spPr>
        <p:txBody>
          <a:bodyPr wrap="square" lIns="0" tIns="0" rIns="0" bIns="0" rtlCol="0" anchor="t"/>
          <a:lstStyle/>
          <a:p>
            <a:pPr marL="0" indent="0" algn="l">
              <a:lnSpc>
                <a:spcPts val="2400"/>
              </a:lnSpc>
              <a:buNone/>
            </a:pPr>
            <a:r>
              <a:rPr lang="en-US" sz="1600" dirty="0">
                <a:solidFill>
                  <a:srgbClr val="E2E6E9"/>
                </a:solidFill>
                <a:latin typeface="Source Sans 3" pitchFamily="34" charset="0"/>
                <a:ea typeface="Source Sans 3" pitchFamily="34" charset="-122"/>
                <a:cs typeface="Source Sans 3" pitchFamily="34" charset="-120"/>
              </a:rPr>
              <a:t>AIは画像解析結果をもとに、工程ごとの評価と改善提案を含む詳細なレポートを自動生成します。レポートはPDF形式で保存でき、品質管理担当者や監査者と共有することができます。</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63798" y="1061204"/>
            <a:ext cx="4908471" cy="613529"/>
          </a:xfrm>
          <a:prstGeom prst="rect">
            <a:avLst/>
          </a:prstGeom>
          <a:noFill/>
          <a:ln/>
        </p:spPr>
        <p:txBody>
          <a:bodyPr wrap="none" lIns="0" tIns="0" rIns="0" bIns="0" rtlCol="0" anchor="t"/>
          <a:lstStyle/>
          <a:p>
            <a:pPr marL="0" indent="0" algn="l">
              <a:lnSpc>
                <a:spcPts val="4800"/>
              </a:lnSpc>
              <a:buNone/>
            </a:pPr>
            <a:r>
              <a:rPr lang="en-US" sz="3850" b="1" dirty="0">
                <a:solidFill>
                  <a:srgbClr val="FFFFFF"/>
                </a:solidFill>
                <a:latin typeface="Montserrat Bold" pitchFamily="34" charset="0"/>
                <a:ea typeface="Montserrat Bold" pitchFamily="34" charset="-122"/>
                <a:cs typeface="Montserrat Bold" pitchFamily="34" charset="-120"/>
              </a:rPr>
              <a:t>UI設計案</a:t>
            </a:r>
            <a:endParaRPr lang="en-US" sz="3850" dirty="0"/>
          </a:p>
        </p:txBody>
      </p:sp>
      <p:pic>
        <p:nvPicPr>
          <p:cNvPr id="3"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3798" y="2106573"/>
            <a:ext cx="4120991" cy="2546866"/>
          </a:xfrm>
          <a:prstGeom prst="rect">
            <a:avLst/>
          </a:prstGeom>
        </p:spPr>
      </p:pic>
      <p:sp>
        <p:nvSpPr>
          <p:cNvPr id="4" name="Text 1"/>
          <p:cNvSpPr/>
          <p:nvPr/>
        </p:nvSpPr>
        <p:spPr>
          <a:xfrm>
            <a:off x="863798" y="4869299"/>
            <a:ext cx="2454235" cy="306705"/>
          </a:xfrm>
          <a:prstGeom prst="rect">
            <a:avLst/>
          </a:prstGeom>
          <a:noFill/>
          <a:ln/>
        </p:spPr>
        <p:txBody>
          <a:bodyPr wrap="none" lIns="0" tIns="0" rIns="0" bIns="0" rtlCol="0" anchor="t"/>
          <a:lstStyle/>
          <a:p>
            <a:pPr marL="0" indent="0" algn="l">
              <a:lnSpc>
                <a:spcPts val="2400"/>
              </a:lnSpc>
              <a:buNone/>
            </a:pPr>
            <a:r>
              <a:rPr lang="en-US" sz="1900" b="1" dirty="0">
                <a:solidFill>
                  <a:srgbClr val="E2E6E9"/>
                </a:solidFill>
                <a:latin typeface="Montserrat Bold" pitchFamily="34" charset="0"/>
                <a:ea typeface="Montserrat Bold" pitchFamily="34" charset="-122"/>
                <a:cs typeface="Montserrat Bold" pitchFamily="34" charset="-120"/>
              </a:rPr>
              <a:t>ホーム画面</a:t>
            </a:r>
            <a:endParaRPr lang="en-US" sz="1900" dirty="0"/>
          </a:p>
        </p:txBody>
      </p:sp>
      <p:sp>
        <p:nvSpPr>
          <p:cNvPr id="5" name="Text 2"/>
          <p:cNvSpPr/>
          <p:nvPr/>
        </p:nvSpPr>
        <p:spPr>
          <a:xfrm>
            <a:off x="863798" y="5305544"/>
            <a:ext cx="4120991" cy="971907"/>
          </a:xfrm>
          <a:prstGeom prst="rect">
            <a:avLst/>
          </a:prstGeom>
          <a:noFill/>
          <a:ln/>
        </p:spPr>
        <p:txBody>
          <a:bodyPr wrap="square" lIns="0" tIns="0" rIns="0" bIns="0" rtlCol="0" anchor="t"/>
          <a:lstStyle/>
          <a:p>
            <a:pPr marL="0" indent="0" algn="l">
              <a:lnSpc>
                <a:spcPts val="2550"/>
              </a:lnSpc>
              <a:buNone/>
            </a:pPr>
            <a:r>
              <a:rPr lang="en-US" sz="1700" dirty="0">
                <a:solidFill>
                  <a:srgbClr val="E2E6E9"/>
                </a:solidFill>
                <a:latin typeface="Source Sans 3" pitchFamily="34" charset="0"/>
                <a:ea typeface="Source Sans 3" pitchFamily="34" charset="-122"/>
                <a:cs typeface="Source Sans 3" pitchFamily="34" charset="-120"/>
              </a:rPr>
              <a:t>「食品安全AI評価システム」のタイトルと概要説明、「写真をアップロード」ボタンを配置します。</a:t>
            </a:r>
            <a:endParaRPr lang="en-US" sz="1700" dirty="0"/>
          </a:p>
        </p:txBody>
      </p:sp>
      <p:pic>
        <p:nvPicPr>
          <p:cNvPr id="6" name="Image 1" descr="preencod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4704" y="2106573"/>
            <a:ext cx="4120991" cy="2546866"/>
          </a:xfrm>
          <a:prstGeom prst="rect">
            <a:avLst/>
          </a:prstGeom>
        </p:spPr>
      </p:pic>
      <p:sp>
        <p:nvSpPr>
          <p:cNvPr id="7" name="Text 3"/>
          <p:cNvSpPr/>
          <p:nvPr/>
        </p:nvSpPr>
        <p:spPr>
          <a:xfrm>
            <a:off x="5254704" y="4869299"/>
            <a:ext cx="2454235" cy="306705"/>
          </a:xfrm>
          <a:prstGeom prst="rect">
            <a:avLst/>
          </a:prstGeom>
          <a:noFill/>
          <a:ln/>
        </p:spPr>
        <p:txBody>
          <a:bodyPr wrap="none" lIns="0" tIns="0" rIns="0" bIns="0" rtlCol="0" anchor="t"/>
          <a:lstStyle/>
          <a:p>
            <a:pPr marL="0" indent="0" algn="l">
              <a:lnSpc>
                <a:spcPts val="2400"/>
              </a:lnSpc>
              <a:buNone/>
            </a:pPr>
            <a:r>
              <a:rPr lang="en-US" sz="1900" b="1" dirty="0">
                <a:solidFill>
                  <a:srgbClr val="E2E6E9"/>
                </a:solidFill>
                <a:latin typeface="Montserrat Bold" pitchFamily="34" charset="0"/>
                <a:ea typeface="Montserrat Bold" pitchFamily="34" charset="-122"/>
                <a:cs typeface="Montserrat Bold" pitchFamily="34" charset="-120"/>
              </a:rPr>
              <a:t>写真アップロード画面</a:t>
            </a:r>
            <a:endParaRPr lang="en-US" sz="1900" dirty="0"/>
          </a:p>
        </p:txBody>
      </p:sp>
      <p:sp>
        <p:nvSpPr>
          <p:cNvPr id="8" name="Text 4"/>
          <p:cNvSpPr/>
          <p:nvPr/>
        </p:nvSpPr>
        <p:spPr>
          <a:xfrm>
            <a:off x="5254704" y="5305544"/>
            <a:ext cx="4120991" cy="971907"/>
          </a:xfrm>
          <a:prstGeom prst="rect">
            <a:avLst/>
          </a:prstGeom>
          <a:noFill/>
          <a:ln/>
        </p:spPr>
        <p:txBody>
          <a:bodyPr wrap="square" lIns="0" tIns="0" rIns="0" bIns="0" rtlCol="0" anchor="t"/>
          <a:lstStyle/>
          <a:p>
            <a:pPr marL="0" indent="0" algn="l">
              <a:lnSpc>
                <a:spcPts val="2550"/>
              </a:lnSpc>
              <a:buNone/>
            </a:pPr>
            <a:r>
              <a:rPr lang="en-US" sz="1700" dirty="0">
                <a:solidFill>
                  <a:srgbClr val="E2E6E9"/>
                </a:solidFill>
                <a:latin typeface="Source Sans 3" pitchFamily="34" charset="0"/>
                <a:ea typeface="Source Sans 3" pitchFamily="34" charset="-122"/>
                <a:cs typeface="Source Sans 3" pitchFamily="34" charset="-120"/>
              </a:rPr>
              <a:t>ドラッグ＆ドロップまたはファイル選択で最大10枚の画像をアップロードし、工程を手動または自動で分類します。</a:t>
            </a:r>
            <a:endParaRPr lang="en-US" sz="1700" dirty="0"/>
          </a:p>
        </p:txBody>
      </p:sp>
      <p:pic>
        <p:nvPicPr>
          <p:cNvPr id="9" name="Image 2" descr="preencoded.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45610" y="2106573"/>
            <a:ext cx="4120991" cy="2546866"/>
          </a:xfrm>
          <a:prstGeom prst="rect">
            <a:avLst/>
          </a:prstGeom>
        </p:spPr>
      </p:pic>
      <p:sp>
        <p:nvSpPr>
          <p:cNvPr id="10" name="Text 5"/>
          <p:cNvSpPr/>
          <p:nvPr/>
        </p:nvSpPr>
        <p:spPr>
          <a:xfrm>
            <a:off x="9645610" y="4869299"/>
            <a:ext cx="2454235" cy="306705"/>
          </a:xfrm>
          <a:prstGeom prst="rect">
            <a:avLst/>
          </a:prstGeom>
          <a:noFill/>
          <a:ln/>
        </p:spPr>
        <p:txBody>
          <a:bodyPr wrap="none" lIns="0" tIns="0" rIns="0" bIns="0" rtlCol="0" anchor="t"/>
          <a:lstStyle/>
          <a:p>
            <a:pPr marL="0" indent="0" algn="l">
              <a:lnSpc>
                <a:spcPts val="2400"/>
              </a:lnSpc>
              <a:buNone/>
            </a:pPr>
            <a:r>
              <a:rPr lang="en-US" sz="1900" b="1" dirty="0">
                <a:solidFill>
                  <a:srgbClr val="E2E6E9"/>
                </a:solidFill>
                <a:latin typeface="Montserrat Bold" pitchFamily="34" charset="0"/>
                <a:ea typeface="Montserrat Bold" pitchFamily="34" charset="-122"/>
                <a:cs typeface="Montserrat Bold" pitchFamily="34" charset="-120"/>
              </a:rPr>
              <a:t>評価結果画面</a:t>
            </a:r>
            <a:endParaRPr lang="en-US" sz="1900" dirty="0"/>
          </a:p>
        </p:txBody>
      </p:sp>
      <p:sp>
        <p:nvSpPr>
          <p:cNvPr id="11" name="Text 6"/>
          <p:cNvSpPr/>
          <p:nvPr/>
        </p:nvSpPr>
        <p:spPr>
          <a:xfrm>
            <a:off x="9645610" y="5305544"/>
            <a:ext cx="4120991" cy="971907"/>
          </a:xfrm>
          <a:prstGeom prst="rect">
            <a:avLst/>
          </a:prstGeom>
          <a:noFill/>
          <a:ln/>
        </p:spPr>
        <p:txBody>
          <a:bodyPr wrap="square" lIns="0" tIns="0" rIns="0" bIns="0" rtlCol="0" anchor="t"/>
          <a:lstStyle/>
          <a:p>
            <a:pPr marL="0" indent="0" algn="l">
              <a:lnSpc>
                <a:spcPts val="2550"/>
              </a:lnSpc>
              <a:buNone/>
            </a:pPr>
            <a:r>
              <a:rPr lang="en-US" sz="1700" dirty="0">
                <a:solidFill>
                  <a:srgbClr val="E2E6E9"/>
                </a:solidFill>
                <a:latin typeface="Source Sans 3" pitchFamily="34" charset="0"/>
                <a:ea typeface="Source Sans 3" pitchFamily="34" charset="-122"/>
                <a:cs typeface="Source Sans 3" pitchFamily="34" charset="-120"/>
              </a:rPr>
              <a:t>工程別評価、リスク表示、改善提案を表示し、「レポートを生成」「PDFで保存」ボタンを配置します。</a:t>
            </a:r>
            <a:endParaRPr lang="en-US" sz="1700" dirty="0"/>
          </a:p>
        </p:txBody>
      </p:sp>
      <p:sp>
        <p:nvSpPr>
          <p:cNvPr id="12" name="Text 7"/>
          <p:cNvSpPr/>
          <p:nvPr/>
        </p:nvSpPr>
        <p:spPr>
          <a:xfrm>
            <a:off x="863798" y="6520339"/>
            <a:ext cx="12902803" cy="647938"/>
          </a:xfrm>
          <a:prstGeom prst="rect">
            <a:avLst/>
          </a:prstGeom>
          <a:noFill/>
          <a:ln/>
        </p:spPr>
        <p:txBody>
          <a:bodyPr wrap="square" lIns="0" tIns="0" rIns="0" bIns="0" rtlCol="0" anchor="t"/>
          <a:lstStyle/>
          <a:p>
            <a:pPr marL="0" indent="0" algn="l">
              <a:lnSpc>
                <a:spcPts val="2550"/>
              </a:lnSpc>
              <a:buNone/>
            </a:pPr>
            <a:r>
              <a:rPr lang="en-US" sz="1700" dirty="0">
                <a:solidFill>
                  <a:srgbClr val="E2E6E9"/>
                </a:solidFill>
                <a:latin typeface="Source Sans 3" pitchFamily="34" charset="0"/>
                <a:ea typeface="Source Sans 3" pitchFamily="34" charset="-122"/>
                <a:cs typeface="Source Sans 3" pitchFamily="34" charset="-120"/>
              </a:rPr>
              <a:t>ユーザーフレンドリーなインターフェースを設計することで、食品安全の専門家でなくても簡単に利用できるシステムを目指します。各画面は直感的な操作が可能で、評価結果が視覚的に理解しやすいデザインになっています。</a:t>
            </a:r>
            <a:endParaRPr lang="en-US" sz="1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42593" y="511016"/>
            <a:ext cx="4640223" cy="527447"/>
          </a:xfrm>
          <a:prstGeom prst="rect">
            <a:avLst/>
          </a:prstGeom>
          <a:noFill/>
          <a:ln/>
        </p:spPr>
        <p:txBody>
          <a:bodyPr wrap="none" lIns="0" tIns="0" rIns="0" bIns="0" rtlCol="0" anchor="t"/>
          <a:lstStyle/>
          <a:p>
            <a:pPr marL="0" indent="0" algn="l">
              <a:lnSpc>
                <a:spcPts val="4150"/>
              </a:lnSpc>
              <a:buNone/>
            </a:pPr>
            <a:r>
              <a:rPr lang="en-US" sz="3300" b="1" dirty="0">
                <a:solidFill>
                  <a:srgbClr val="FFFFFF"/>
                </a:solidFill>
                <a:latin typeface="Montserrat Bold" pitchFamily="34" charset="0"/>
                <a:ea typeface="Montserrat Bold" pitchFamily="34" charset="-122"/>
                <a:cs typeface="Montserrat Bold" pitchFamily="34" charset="-120"/>
              </a:rPr>
              <a:t>実装ステップと期間目安</a:t>
            </a:r>
            <a:endParaRPr lang="en-US" sz="3300" dirty="0"/>
          </a:p>
        </p:txBody>
      </p:sp>
      <p:sp>
        <p:nvSpPr>
          <p:cNvPr id="3" name="Shape 1"/>
          <p:cNvSpPr/>
          <p:nvPr/>
        </p:nvSpPr>
        <p:spPr>
          <a:xfrm>
            <a:off x="7303770" y="1409700"/>
            <a:ext cx="22860" cy="5543193"/>
          </a:xfrm>
          <a:prstGeom prst="roundRect">
            <a:avLst>
              <a:gd name="adj" fmla="val 121824"/>
            </a:avLst>
          </a:prstGeom>
          <a:solidFill>
            <a:srgbClr val="494A4B"/>
          </a:solidFill>
          <a:ln/>
        </p:spPr>
      </p:sp>
      <p:sp>
        <p:nvSpPr>
          <p:cNvPr id="4" name="Shape 2"/>
          <p:cNvSpPr/>
          <p:nvPr/>
        </p:nvSpPr>
        <p:spPr>
          <a:xfrm>
            <a:off x="6572250" y="1607106"/>
            <a:ext cx="556974" cy="22860"/>
          </a:xfrm>
          <a:prstGeom prst="roundRect">
            <a:avLst>
              <a:gd name="adj" fmla="val 121824"/>
            </a:avLst>
          </a:prstGeom>
          <a:solidFill>
            <a:srgbClr val="494A4B"/>
          </a:solidFill>
          <a:ln/>
        </p:spPr>
      </p:sp>
      <p:sp>
        <p:nvSpPr>
          <p:cNvPr id="5" name="Shape 3"/>
          <p:cNvSpPr/>
          <p:nvPr/>
        </p:nvSpPr>
        <p:spPr>
          <a:xfrm>
            <a:off x="7106364" y="1409700"/>
            <a:ext cx="417671" cy="417671"/>
          </a:xfrm>
          <a:prstGeom prst="roundRect">
            <a:avLst>
              <a:gd name="adj" fmla="val 6668"/>
            </a:avLst>
          </a:prstGeom>
          <a:solidFill>
            <a:srgbClr val="303132"/>
          </a:solidFill>
          <a:ln/>
        </p:spPr>
      </p:sp>
      <p:sp>
        <p:nvSpPr>
          <p:cNvPr id="6" name="Text 4"/>
          <p:cNvSpPr/>
          <p:nvPr/>
        </p:nvSpPr>
        <p:spPr>
          <a:xfrm>
            <a:off x="7188637" y="1460361"/>
            <a:ext cx="253127" cy="316349"/>
          </a:xfrm>
          <a:prstGeom prst="rect">
            <a:avLst/>
          </a:prstGeom>
          <a:noFill/>
          <a:ln/>
        </p:spPr>
        <p:txBody>
          <a:bodyPr wrap="none" lIns="0" tIns="0" rIns="0" bIns="0" rtlCol="0" anchor="t"/>
          <a:lstStyle/>
          <a:p>
            <a:pPr marL="0" indent="0" algn="ctr">
              <a:lnSpc>
                <a:spcPts val="1950"/>
              </a:lnSpc>
              <a:buNone/>
            </a:pPr>
            <a:r>
              <a:rPr lang="en-US" sz="1950" b="1" dirty="0">
                <a:solidFill>
                  <a:srgbClr val="E2E6E9"/>
                </a:solidFill>
                <a:latin typeface="Montserrat Bold" pitchFamily="34" charset="0"/>
                <a:ea typeface="Montserrat Bold" pitchFamily="34" charset="-122"/>
                <a:cs typeface="Montserrat Bold" pitchFamily="34" charset="-120"/>
              </a:rPr>
              <a:t>1</a:t>
            </a:r>
            <a:endParaRPr lang="en-US" sz="1950" dirty="0"/>
          </a:p>
        </p:txBody>
      </p:sp>
      <p:sp>
        <p:nvSpPr>
          <p:cNvPr id="7" name="Text 5"/>
          <p:cNvSpPr/>
          <p:nvPr/>
        </p:nvSpPr>
        <p:spPr>
          <a:xfrm>
            <a:off x="4277320" y="1473518"/>
            <a:ext cx="2109668" cy="263723"/>
          </a:xfrm>
          <a:prstGeom prst="rect">
            <a:avLst/>
          </a:prstGeom>
          <a:noFill/>
          <a:ln/>
        </p:spPr>
        <p:txBody>
          <a:bodyPr wrap="none" lIns="0" tIns="0" rIns="0" bIns="0" rtlCol="0" anchor="t"/>
          <a:lstStyle/>
          <a:p>
            <a:pPr marL="0" indent="0" algn="r">
              <a:lnSpc>
                <a:spcPts val="2050"/>
              </a:lnSpc>
              <a:buNone/>
            </a:pPr>
            <a:r>
              <a:rPr lang="en-US" sz="1650" b="1" dirty="0">
                <a:solidFill>
                  <a:srgbClr val="E2E6E9"/>
                </a:solidFill>
                <a:latin typeface="Montserrat Bold" pitchFamily="34" charset="0"/>
                <a:ea typeface="Montserrat Bold" pitchFamily="34" charset="-122"/>
                <a:cs typeface="Montserrat Bold" pitchFamily="34" charset="-120"/>
              </a:rPr>
              <a:t>要件定義</a:t>
            </a:r>
            <a:endParaRPr lang="en-US" sz="1650" dirty="0"/>
          </a:p>
        </p:txBody>
      </p:sp>
      <p:sp>
        <p:nvSpPr>
          <p:cNvPr id="8" name="Text 6"/>
          <p:cNvSpPr/>
          <p:nvPr/>
        </p:nvSpPr>
        <p:spPr>
          <a:xfrm>
            <a:off x="742593" y="1848564"/>
            <a:ext cx="5644396" cy="278368"/>
          </a:xfrm>
          <a:prstGeom prst="rect">
            <a:avLst/>
          </a:prstGeom>
          <a:noFill/>
          <a:ln/>
        </p:spPr>
        <p:txBody>
          <a:bodyPr wrap="none" lIns="0" tIns="0" rIns="0" bIns="0" rtlCol="0" anchor="t"/>
          <a:lstStyle/>
          <a:p>
            <a:pPr marL="0" indent="0" algn="r">
              <a:lnSpc>
                <a:spcPts val="2150"/>
              </a:lnSpc>
              <a:buNone/>
            </a:pPr>
            <a:r>
              <a:rPr lang="en-US" sz="1450" dirty="0">
                <a:solidFill>
                  <a:srgbClr val="E2E6E9"/>
                </a:solidFill>
                <a:latin typeface="Source Sans 3" pitchFamily="34" charset="0"/>
                <a:ea typeface="Source Sans 3" pitchFamily="34" charset="-122"/>
                <a:cs typeface="Source Sans 3" pitchFamily="34" charset="-120"/>
              </a:rPr>
              <a:t>評価基準・工程分類の設計</a:t>
            </a:r>
            <a:endParaRPr lang="en-US" sz="1450" dirty="0"/>
          </a:p>
        </p:txBody>
      </p:sp>
      <p:sp>
        <p:nvSpPr>
          <p:cNvPr id="9" name="Text 7"/>
          <p:cNvSpPr/>
          <p:nvPr/>
        </p:nvSpPr>
        <p:spPr>
          <a:xfrm>
            <a:off x="742593" y="2238256"/>
            <a:ext cx="5644396" cy="278368"/>
          </a:xfrm>
          <a:prstGeom prst="rect">
            <a:avLst/>
          </a:prstGeom>
          <a:noFill/>
          <a:ln/>
        </p:spPr>
        <p:txBody>
          <a:bodyPr wrap="none" lIns="0" tIns="0" rIns="0" bIns="0" rtlCol="0" anchor="t"/>
          <a:lstStyle/>
          <a:p>
            <a:pPr marL="0" indent="0" algn="r">
              <a:lnSpc>
                <a:spcPts val="2150"/>
              </a:lnSpc>
              <a:buNone/>
            </a:pPr>
            <a:r>
              <a:rPr lang="en-US" sz="1450" dirty="0">
                <a:solidFill>
                  <a:srgbClr val="E2E6E9"/>
                </a:solidFill>
                <a:latin typeface="Source Sans 3" pitchFamily="34" charset="0"/>
                <a:ea typeface="Source Sans 3" pitchFamily="34" charset="-122"/>
                <a:cs typeface="Source Sans 3" pitchFamily="34" charset="-120"/>
              </a:rPr>
              <a:t>期間：1〜2週間</a:t>
            </a:r>
            <a:endParaRPr lang="en-US" sz="1450" dirty="0"/>
          </a:p>
        </p:txBody>
      </p:sp>
      <p:sp>
        <p:nvSpPr>
          <p:cNvPr id="10" name="Shape 8"/>
          <p:cNvSpPr/>
          <p:nvPr/>
        </p:nvSpPr>
        <p:spPr>
          <a:xfrm>
            <a:off x="7501176" y="2720935"/>
            <a:ext cx="556974" cy="22860"/>
          </a:xfrm>
          <a:prstGeom prst="roundRect">
            <a:avLst>
              <a:gd name="adj" fmla="val 121824"/>
            </a:avLst>
          </a:prstGeom>
          <a:solidFill>
            <a:srgbClr val="494A4B"/>
          </a:solidFill>
          <a:ln/>
        </p:spPr>
      </p:sp>
      <p:sp>
        <p:nvSpPr>
          <p:cNvPr id="11" name="Shape 9"/>
          <p:cNvSpPr/>
          <p:nvPr/>
        </p:nvSpPr>
        <p:spPr>
          <a:xfrm>
            <a:off x="7106364" y="2523530"/>
            <a:ext cx="417671" cy="417671"/>
          </a:xfrm>
          <a:prstGeom prst="roundRect">
            <a:avLst>
              <a:gd name="adj" fmla="val 6668"/>
            </a:avLst>
          </a:prstGeom>
          <a:solidFill>
            <a:srgbClr val="303132"/>
          </a:solidFill>
          <a:ln/>
        </p:spPr>
      </p:sp>
      <p:sp>
        <p:nvSpPr>
          <p:cNvPr id="12" name="Text 10"/>
          <p:cNvSpPr/>
          <p:nvPr/>
        </p:nvSpPr>
        <p:spPr>
          <a:xfrm>
            <a:off x="7188637" y="2574191"/>
            <a:ext cx="253127" cy="316349"/>
          </a:xfrm>
          <a:prstGeom prst="rect">
            <a:avLst/>
          </a:prstGeom>
          <a:noFill/>
          <a:ln/>
        </p:spPr>
        <p:txBody>
          <a:bodyPr wrap="none" lIns="0" tIns="0" rIns="0" bIns="0" rtlCol="0" anchor="t"/>
          <a:lstStyle/>
          <a:p>
            <a:pPr marL="0" indent="0" algn="ctr">
              <a:lnSpc>
                <a:spcPts val="1950"/>
              </a:lnSpc>
              <a:buNone/>
            </a:pPr>
            <a:r>
              <a:rPr lang="en-US" sz="1950" b="1" dirty="0">
                <a:solidFill>
                  <a:srgbClr val="E2E6E9"/>
                </a:solidFill>
                <a:latin typeface="Montserrat Bold" pitchFamily="34" charset="0"/>
                <a:ea typeface="Montserrat Bold" pitchFamily="34" charset="-122"/>
                <a:cs typeface="Montserrat Bold" pitchFamily="34" charset="-120"/>
              </a:rPr>
              <a:t>2</a:t>
            </a:r>
            <a:endParaRPr lang="en-US" sz="1950" dirty="0"/>
          </a:p>
        </p:txBody>
      </p:sp>
      <p:sp>
        <p:nvSpPr>
          <p:cNvPr id="13" name="Text 11"/>
          <p:cNvSpPr/>
          <p:nvPr/>
        </p:nvSpPr>
        <p:spPr>
          <a:xfrm>
            <a:off x="8243411" y="2587347"/>
            <a:ext cx="2109668" cy="263723"/>
          </a:xfrm>
          <a:prstGeom prst="rect">
            <a:avLst/>
          </a:prstGeom>
          <a:noFill/>
          <a:ln/>
        </p:spPr>
        <p:txBody>
          <a:bodyPr wrap="none" lIns="0" tIns="0" rIns="0" bIns="0" rtlCol="0" anchor="t"/>
          <a:lstStyle/>
          <a:p>
            <a:pPr marL="0" indent="0" algn="l">
              <a:lnSpc>
                <a:spcPts val="2050"/>
              </a:lnSpc>
              <a:buNone/>
            </a:pPr>
            <a:r>
              <a:rPr lang="en-US" sz="1650" b="1" dirty="0">
                <a:solidFill>
                  <a:srgbClr val="E2E6E9"/>
                </a:solidFill>
                <a:latin typeface="Montserrat Bold" pitchFamily="34" charset="0"/>
                <a:ea typeface="Montserrat Bold" pitchFamily="34" charset="-122"/>
                <a:cs typeface="Montserrat Bold" pitchFamily="34" charset="-120"/>
              </a:rPr>
              <a:t>データ収集</a:t>
            </a:r>
            <a:endParaRPr lang="en-US" sz="1650" dirty="0"/>
          </a:p>
        </p:txBody>
      </p:sp>
      <p:sp>
        <p:nvSpPr>
          <p:cNvPr id="14" name="Text 12"/>
          <p:cNvSpPr/>
          <p:nvPr/>
        </p:nvSpPr>
        <p:spPr>
          <a:xfrm>
            <a:off x="8243411" y="2962394"/>
            <a:ext cx="5644396" cy="278368"/>
          </a:xfrm>
          <a:prstGeom prst="rect">
            <a:avLst/>
          </a:prstGeom>
          <a:noFill/>
          <a:ln/>
        </p:spPr>
        <p:txBody>
          <a:bodyPr wrap="none" lIns="0" tIns="0" rIns="0" bIns="0" rtlCol="0" anchor="t"/>
          <a:lstStyle/>
          <a:p>
            <a:pPr marL="0" indent="0" algn="l">
              <a:lnSpc>
                <a:spcPts val="2150"/>
              </a:lnSpc>
              <a:buNone/>
            </a:pPr>
            <a:r>
              <a:rPr lang="en-US" sz="1450" dirty="0">
                <a:solidFill>
                  <a:srgbClr val="E2E6E9"/>
                </a:solidFill>
                <a:latin typeface="Source Sans 3" pitchFamily="34" charset="0"/>
                <a:ea typeface="Source Sans 3" pitchFamily="34" charset="-122"/>
                <a:cs typeface="Source Sans 3" pitchFamily="34" charset="-120"/>
              </a:rPr>
              <a:t>工場写真とラベル付け</a:t>
            </a:r>
            <a:endParaRPr lang="en-US" sz="1450" dirty="0"/>
          </a:p>
        </p:txBody>
      </p:sp>
      <p:sp>
        <p:nvSpPr>
          <p:cNvPr id="15" name="Text 13"/>
          <p:cNvSpPr/>
          <p:nvPr/>
        </p:nvSpPr>
        <p:spPr>
          <a:xfrm>
            <a:off x="8243411" y="3352086"/>
            <a:ext cx="5644396" cy="278368"/>
          </a:xfrm>
          <a:prstGeom prst="rect">
            <a:avLst/>
          </a:prstGeom>
          <a:noFill/>
          <a:ln/>
        </p:spPr>
        <p:txBody>
          <a:bodyPr wrap="none" lIns="0" tIns="0" rIns="0" bIns="0" rtlCol="0" anchor="t"/>
          <a:lstStyle/>
          <a:p>
            <a:pPr marL="0" indent="0" algn="l">
              <a:lnSpc>
                <a:spcPts val="2150"/>
              </a:lnSpc>
              <a:buNone/>
            </a:pPr>
            <a:r>
              <a:rPr lang="en-US" sz="1450" dirty="0">
                <a:solidFill>
                  <a:srgbClr val="E2E6E9"/>
                </a:solidFill>
                <a:latin typeface="Source Sans 3" pitchFamily="34" charset="0"/>
                <a:ea typeface="Source Sans 3" pitchFamily="34" charset="-122"/>
                <a:cs typeface="Source Sans 3" pitchFamily="34" charset="-120"/>
              </a:rPr>
              <a:t>期間：2〜4週間</a:t>
            </a:r>
            <a:endParaRPr lang="en-US" sz="1450" dirty="0"/>
          </a:p>
        </p:txBody>
      </p:sp>
      <p:sp>
        <p:nvSpPr>
          <p:cNvPr id="16" name="Shape 14"/>
          <p:cNvSpPr/>
          <p:nvPr/>
        </p:nvSpPr>
        <p:spPr>
          <a:xfrm>
            <a:off x="6572250" y="3681055"/>
            <a:ext cx="556974" cy="22860"/>
          </a:xfrm>
          <a:prstGeom prst="roundRect">
            <a:avLst>
              <a:gd name="adj" fmla="val 121824"/>
            </a:avLst>
          </a:prstGeom>
          <a:solidFill>
            <a:srgbClr val="494A4B"/>
          </a:solidFill>
          <a:ln/>
        </p:spPr>
      </p:sp>
      <p:sp>
        <p:nvSpPr>
          <p:cNvPr id="17" name="Shape 15"/>
          <p:cNvSpPr/>
          <p:nvPr/>
        </p:nvSpPr>
        <p:spPr>
          <a:xfrm>
            <a:off x="7106364" y="3483650"/>
            <a:ext cx="417671" cy="417671"/>
          </a:xfrm>
          <a:prstGeom prst="roundRect">
            <a:avLst>
              <a:gd name="adj" fmla="val 6668"/>
            </a:avLst>
          </a:prstGeom>
          <a:solidFill>
            <a:srgbClr val="303132"/>
          </a:solidFill>
          <a:ln/>
        </p:spPr>
      </p:sp>
      <p:sp>
        <p:nvSpPr>
          <p:cNvPr id="18" name="Text 16"/>
          <p:cNvSpPr/>
          <p:nvPr/>
        </p:nvSpPr>
        <p:spPr>
          <a:xfrm>
            <a:off x="7188637" y="3534311"/>
            <a:ext cx="253127" cy="316349"/>
          </a:xfrm>
          <a:prstGeom prst="rect">
            <a:avLst/>
          </a:prstGeom>
          <a:noFill/>
          <a:ln/>
        </p:spPr>
        <p:txBody>
          <a:bodyPr wrap="none" lIns="0" tIns="0" rIns="0" bIns="0" rtlCol="0" anchor="t"/>
          <a:lstStyle/>
          <a:p>
            <a:pPr marL="0" indent="0" algn="ctr">
              <a:lnSpc>
                <a:spcPts val="1950"/>
              </a:lnSpc>
              <a:buNone/>
            </a:pPr>
            <a:r>
              <a:rPr lang="en-US" sz="1950" b="1" dirty="0">
                <a:solidFill>
                  <a:srgbClr val="E2E6E9"/>
                </a:solidFill>
                <a:latin typeface="Montserrat Bold" pitchFamily="34" charset="0"/>
                <a:ea typeface="Montserrat Bold" pitchFamily="34" charset="-122"/>
                <a:cs typeface="Montserrat Bold" pitchFamily="34" charset="-120"/>
              </a:rPr>
              <a:t>3</a:t>
            </a:r>
            <a:endParaRPr lang="en-US" sz="1950" dirty="0"/>
          </a:p>
        </p:txBody>
      </p:sp>
      <p:sp>
        <p:nvSpPr>
          <p:cNvPr id="19" name="Text 17"/>
          <p:cNvSpPr/>
          <p:nvPr/>
        </p:nvSpPr>
        <p:spPr>
          <a:xfrm>
            <a:off x="4277320" y="3547467"/>
            <a:ext cx="2109668" cy="263723"/>
          </a:xfrm>
          <a:prstGeom prst="rect">
            <a:avLst/>
          </a:prstGeom>
          <a:noFill/>
          <a:ln/>
        </p:spPr>
        <p:txBody>
          <a:bodyPr wrap="none" lIns="0" tIns="0" rIns="0" bIns="0" rtlCol="0" anchor="t"/>
          <a:lstStyle/>
          <a:p>
            <a:pPr marL="0" indent="0" algn="r">
              <a:lnSpc>
                <a:spcPts val="2050"/>
              </a:lnSpc>
              <a:buNone/>
            </a:pPr>
            <a:r>
              <a:rPr lang="en-US" sz="1650" b="1" dirty="0">
                <a:solidFill>
                  <a:srgbClr val="E2E6E9"/>
                </a:solidFill>
                <a:latin typeface="Montserrat Bold" pitchFamily="34" charset="0"/>
                <a:ea typeface="Montserrat Bold" pitchFamily="34" charset="-122"/>
                <a:cs typeface="Montserrat Bold" pitchFamily="34" charset="-120"/>
              </a:rPr>
              <a:t>モデル構築</a:t>
            </a:r>
            <a:endParaRPr lang="en-US" sz="1650" dirty="0"/>
          </a:p>
        </p:txBody>
      </p:sp>
      <p:sp>
        <p:nvSpPr>
          <p:cNvPr id="20" name="Text 18"/>
          <p:cNvSpPr/>
          <p:nvPr/>
        </p:nvSpPr>
        <p:spPr>
          <a:xfrm>
            <a:off x="742593" y="3922514"/>
            <a:ext cx="5644396" cy="278368"/>
          </a:xfrm>
          <a:prstGeom prst="rect">
            <a:avLst/>
          </a:prstGeom>
          <a:noFill/>
          <a:ln/>
        </p:spPr>
        <p:txBody>
          <a:bodyPr wrap="none" lIns="0" tIns="0" rIns="0" bIns="0" rtlCol="0" anchor="t"/>
          <a:lstStyle/>
          <a:p>
            <a:pPr marL="0" indent="0" algn="r">
              <a:lnSpc>
                <a:spcPts val="2150"/>
              </a:lnSpc>
              <a:buNone/>
            </a:pPr>
            <a:r>
              <a:rPr lang="en-US" sz="1450" dirty="0">
                <a:solidFill>
                  <a:srgbClr val="E2E6E9"/>
                </a:solidFill>
                <a:latin typeface="Source Sans 3" pitchFamily="34" charset="0"/>
                <a:ea typeface="Source Sans 3" pitchFamily="34" charset="-122"/>
                <a:cs typeface="Source Sans 3" pitchFamily="34" charset="-120"/>
              </a:rPr>
              <a:t>画像分類・検出モデルの学習</a:t>
            </a:r>
            <a:endParaRPr lang="en-US" sz="1450" dirty="0"/>
          </a:p>
        </p:txBody>
      </p:sp>
      <p:sp>
        <p:nvSpPr>
          <p:cNvPr id="21" name="Text 19"/>
          <p:cNvSpPr/>
          <p:nvPr/>
        </p:nvSpPr>
        <p:spPr>
          <a:xfrm>
            <a:off x="742593" y="4312206"/>
            <a:ext cx="5644396" cy="278368"/>
          </a:xfrm>
          <a:prstGeom prst="rect">
            <a:avLst/>
          </a:prstGeom>
          <a:noFill/>
          <a:ln/>
        </p:spPr>
        <p:txBody>
          <a:bodyPr wrap="none" lIns="0" tIns="0" rIns="0" bIns="0" rtlCol="0" anchor="t"/>
          <a:lstStyle/>
          <a:p>
            <a:pPr marL="0" indent="0" algn="r">
              <a:lnSpc>
                <a:spcPts val="2150"/>
              </a:lnSpc>
              <a:buNone/>
            </a:pPr>
            <a:r>
              <a:rPr lang="en-US" sz="1450" dirty="0">
                <a:solidFill>
                  <a:srgbClr val="E2E6E9"/>
                </a:solidFill>
                <a:latin typeface="Source Sans 3" pitchFamily="34" charset="0"/>
                <a:ea typeface="Source Sans 3" pitchFamily="34" charset="-122"/>
                <a:cs typeface="Source Sans 3" pitchFamily="34" charset="-120"/>
              </a:rPr>
              <a:t>期間：3〜6週間</a:t>
            </a:r>
            <a:endParaRPr lang="en-US" sz="1450" dirty="0"/>
          </a:p>
        </p:txBody>
      </p:sp>
      <p:sp>
        <p:nvSpPr>
          <p:cNvPr id="22" name="Shape 20"/>
          <p:cNvSpPr/>
          <p:nvPr/>
        </p:nvSpPr>
        <p:spPr>
          <a:xfrm>
            <a:off x="7501176" y="4641175"/>
            <a:ext cx="556974" cy="22860"/>
          </a:xfrm>
          <a:prstGeom prst="roundRect">
            <a:avLst>
              <a:gd name="adj" fmla="val 121824"/>
            </a:avLst>
          </a:prstGeom>
          <a:solidFill>
            <a:srgbClr val="494A4B"/>
          </a:solidFill>
          <a:ln/>
        </p:spPr>
      </p:sp>
      <p:sp>
        <p:nvSpPr>
          <p:cNvPr id="23" name="Shape 21"/>
          <p:cNvSpPr/>
          <p:nvPr/>
        </p:nvSpPr>
        <p:spPr>
          <a:xfrm>
            <a:off x="7106364" y="4443770"/>
            <a:ext cx="417671" cy="417671"/>
          </a:xfrm>
          <a:prstGeom prst="roundRect">
            <a:avLst>
              <a:gd name="adj" fmla="val 6668"/>
            </a:avLst>
          </a:prstGeom>
          <a:solidFill>
            <a:srgbClr val="303132"/>
          </a:solidFill>
          <a:ln/>
        </p:spPr>
      </p:sp>
      <p:sp>
        <p:nvSpPr>
          <p:cNvPr id="24" name="Text 22"/>
          <p:cNvSpPr/>
          <p:nvPr/>
        </p:nvSpPr>
        <p:spPr>
          <a:xfrm>
            <a:off x="7188637" y="4494431"/>
            <a:ext cx="253127" cy="316349"/>
          </a:xfrm>
          <a:prstGeom prst="rect">
            <a:avLst/>
          </a:prstGeom>
          <a:noFill/>
          <a:ln/>
        </p:spPr>
        <p:txBody>
          <a:bodyPr wrap="none" lIns="0" tIns="0" rIns="0" bIns="0" rtlCol="0" anchor="t"/>
          <a:lstStyle/>
          <a:p>
            <a:pPr marL="0" indent="0" algn="ctr">
              <a:lnSpc>
                <a:spcPts val="1950"/>
              </a:lnSpc>
              <a:buNone/>
            </a:pPr>
            <a:r>
              <a:rPr lang="en-US" sz="1950" b="1" dirty="0">
                <a:solidFill>
                  <a:srgbClr val="E2E6E9"/>
                </a:solidFill>
                <a:latin typeface="Montserrat Bold" pitchFamily="34" charset="0"/>
                <a:ea typeface="Montserrat Bold" pitchFamily="34" charset="-122"/>
                <a:cs typeface="Montserrat Bold" pitchFamily="34" charset="-120"/>
              </a:rPr>
              <a:t>4</a:t>
            </a:r>
            <a:endParaRPr lang="en-US" sz="1950" dirty="0"/>
          </a:p>
        </p:txBody>
      </p:sp>
      <p:sp>
        <p:nvSpPr>
          <p:cNvPr id="25" name="Text 23"/>
          <p:cNvSpPr/>
          <p:nvPr/>
        </p:nvSpPr>
        <p:spPr>
          <a:xfrm>
            <a:off x="8243411" y="4507587"/>
            <a:ext cx="2109668" cy="263723"/>
          </a:xfrm>
          <a:prstGeom prst="rect">
            <a:avLst/>
          </a:prstGeom>
          <a:noFill/>
          <a:ln/>
        </p:spPr>
        <p:txBody>
          <a:bodyPr wrap="none" lIns="0" tIns="0" rIns="0" bIns="0" rtlCol="0" anchor="t"/>
          <a:lstStyle/>
          <a:p>
            <a:pPr marL="0" indent="0" algn="l">
              <a:lnSpc>
                <a:spcPts val="2050"/>
              </a:lnSpc>
              <a:buNone/>
            </a:pPr>
            <a:r>
              <a:rPr lang="en-US" sz="1650" b="1" dirty="0">
                <a:solidFill>
                  <a:srgbClr val="E2E6E9"/>
                </a:solidFill>
                <a:latin typeface="Montserrat Bold" pitchFamily="34" charset="0"/>
                <a:ea typeface="Montserrat Bold" pitchFamily="34" charset="-122"/>
                <a:cs typeface="Montserrat Bold" pitchFamily="34" charset="-120"/>
              </a:rPr>
              <a:t>UI開発</a:t>
            </a:r>
            <a:endParaRPr lang="en-US" sz="1650" dirty="0"/>
          </a:p>
        </p:txBody>
      </p:sp>
      <p:sp>
        <p:nvSpPr>
          <p:cNvPr id="26" name="Text 24"/>
          <p:cNvSpPr/>
          <p:nvPr/>
        </p:nvSpPr>
        <p:spPr>
          <a:xfrm>
            <a:off x="8243411" y="4882634"/>
            <a:ext cx="5644396" cy="278368"/>
          </a:xfrm>
          <a:prstGeom prst="rect">
            <a:avLst/>
          </a:prstGeom>
          <a:noFill/>
          <a:ln/>
        </p:spPr>
        <p:txBody>
          <a:bodyPr wrap="none" lIns="0" tIns="0" rIns="0" bIns="0" rtlCol="0" anchor="t"/>
          <a:lstStyle/>
          <a:p>
            <a:pPr marL="0" indent="0" algn="l">
              <a:lnSpc>
                <a:spcPts val="2150"/>
              </a:lnSpc>
              <a:buNone/>
            </a:pPr>
            <a:r>
              <a:rPr lang="en-US" sz="1450" dirty="0">
                <a:solidFill>
                  <a:srgbClr val="E2E6E9"/>
                </a:solidFill>
                <a:latin typeface="Source Sans 3" pitchFamily="34" charset="0"/>
                <a:ea typeface="Source Sans 3" pitchFamily="34" charset="-122"/>
                <a:cs typeface="Source Sans 3" pitchFamily="34" charset="-120"/>
              </a:rPr>
              <a:t>Webアプリの構築</a:t>
            </a:r>
            <a:endParaRPr lang="en-US" sz="1450" dirty="0"/>
          </a:p>
        </p:txBody>
      </p:sp>
      <p:sp>
        <p:nvSpPr>
          <p:cNvPr id="27" name="Text 25"/>
          <p:cNvSpPr/>
          <p:nvPr/>
        </p:nvSpPr>
        <p:spPr>
          <a:xfrm>
            <a:off x="8243411" y="5272326"/>
            <a:ext cx="5644396" cy="278368"/>
          </a:xfrm>
          <a:prstGeom prst="rect">
            <a:avLst/>
          </a:prstGeom>
          <a:noFill/>
          <a:ln/>
        </p:spPr>
        <p:txBody>
          <a:bodyPr wrap="none" lIns="0" tIns="0" rIns="0" bIns="0" rtlCol="0" anchor="t"/>
          <a:lstStyle/>
          <a:p>
            <a:pPr marL="0" indent="0" algn="l">
              <a:lnSpc>
                <a:spcPts val="2150"/>
              </a:lnSpc>
              <a:buNone/>
            </a:pPr>
            <a:r>
              <a:rPr lang="en-US" sz="1450" dirty="0">
                <a:solidFill>
                  <a:srgbClr val="E2E6E9"/>
                </a:solidFill>
                <a:latin typeface="Source Sans 3" pitchFamily="34" charset="0"/>
                <a:ea typeface="Source Sans 3" pitchFamily="34" charset="-122"/>
                <a:cs typeface="Source Sans 3" pitchFamily="34" charset="-120"/>
              </a:rPr>
              <a:t>期間：2〜3週間</a:t>
            </a:r>
            <a:endParaRPr lang="en-US" sz="1450" dirty="0"/>
          </a:p>
        </p:txBody>
      </p:sp>
      <p:sp>
        <p:nvSpPr>
          <p:cNvPr id="28" name="Shape 26"/>
          <p:cNvSpPr/>
          <p:nvPr/>
        </p:nvSpPr>
        <p:spPr>
          <a:xfrm>
            <a:off x="6572250" y="5601295"/>
            <a:ext cx="556974" cy="22860"/>
          </a:xfrm>
          <a:prstGeom prst="roundRect">
            <a:avLst>
              <a:gd name="adj" fmla="val 121824"/>
            </a:avLst>
          </a:prstGeom>
          <a:solidFill>
            <a:srgbClr val="494A4B"/>
          </a:solidFill>
          <a:ln/>
        </p:spPr>
      </p:sp>
      <p:sp>
        <p:nvSpPr>
          <p:cNvPr id="29" name="Shape 27"/>
          <p:cNvSpPr/>
          <p:nvPr/>
        </p:nvSpPr>
        <p:spPr>
          <a:xfrm>
            <a:off x="7106364" y="5403890"/>
            <a:ext cx="417671" cy="417671"/>
          </a:xfrm>
          <a:prstGeom prst="roundRect">
            <a:avLst>
              <a:gd name="adj" fmla="val 6668"/>
            </a:avLst>
          </a:prstGeom>
          <a:solidFill>
            <a:srgbClr val="303132"/>
          </a:solidFill>
          <a:ln/>
        </p:spPr>
      </p:sp>
      <p:sp>
        <p:nvSpPr>
          <p:cNvPr id="30" name="Text 28"/>
          <p:cNvSpPr/>
          <p:nvPr/>
        </p:nvSpPr>
        <p:spPr>
          <a:xfrm>
            <a:off x="7188637" y="5454551"/>
            <a:ext cx="253127" cy="316349"/>
          </a:xfrm>
          <a:prstGeom prst="rect">
            <a:avLst/>
          </a:prstGeom>
          <a:noFill/>
          <a:ln/>
        </p:spPr>
        <p:txBody>
          <a:bodyPr wrap="none" lIns="0" tIns="0" rIns="0" bIns="0" rtlCol="0" anchor="t"/>
          <a:lstStyle/>
          <a:p>
            <a:pPr marL="0" indent="0" algn="ctr">
              <a:lnSpc>
                <a:spcPts val="1950"/>
              </a:lnSpc>
              <a:buNone/>
            </a:pPr>
            <a:r>
              <a:rPr lang="en-US" sz="1950" b="1" dirty="0">
                <a:solidFill>
                  <a:srgbClr val="E2E6E9"/>
                </a:solidFill>
                <a:latin typeface="Montserrat Bold" pitchFamily="34" charset="0"/>
                <a:ea typeface="Montserrat Bold" pitchFamily="34" charset="-122"/>
                <a:cs typeface="Montserrat Bold" pitchFamily="34" charset="-120"/>
              </a:rPr>
              <a:t>5</a:t>
            </a:r>
            <a:endParaRPr lang="en-US" sz="1950" dirty="0"/>
          </a:p>
        </p:txBody>
      </p:sp>
      <p:sp>
        <p:nvSpPr>
          <p:cNvPr id="31" name="Text 29"/>
          <p:cNvSpPr/>
          <p:nvPr/>
        </p:nvSpPr>
        <p:spPr>
          <a:xfrm>
            <a:off x="4277320" y="5467707"/>
            <a:ext cx="2109668" cy="263723"/>
          </a:xfrm>
          <a:prstGeom prst="rect">
            <a:avLst/>
          </a:prstGeom>
          <a:noFill/>
          <a:ln/>
        </p:spPr>
        <p:txBody>
          <a:bodyPr wrap="none" lIns="0" tIns="0" rIns="0" bIns="0" rtlCol="0" anchor="t"/>
          <a:lstStyle/>
          <a:p>
            <a:pPr marL="0" indent="0" algn="r">
              <a:lnSpc>
                <a:spcPts val="2050"/>
              </a:lnSpc>
              <a:buNone/>
            </a:pPr>
            <a:r>
              <a:rPr lang="en-US" sz="1650" b="1" dirty="0">
                <a:solidFill>
                  <a:srgbClr val="E2E6E9"/>
                </a:solidFill>
                <a:latin typeface="Montserrat Bold" pitchFamily="34" charset="0"/>
                <a:ea typeface="Montserrat Bold" pitchFamily="34" charset="-122"/>
                <a:cs typeface="Montserrat Bold" pitchFamily="34" charset="-120"/>
              </a:rPr>
              <a:t>統合・テスト</a:t>
            </a:r>
            <a:endParaRPr lang="en-US" sz="1650" dirty="0"/>
          </a:p>
        </p:txBody>
      </p:sp>
      <p:sp>
        <p:nvSpPr>
          <p:cNvPr id="32" name="Text 30"/>
          <p:cNvSpPr/>
          <p:nvPr/>
        </p:nvSpPr>
        <p:spPr>
          <a:xfrm>
            <a:off x="742593" y="5842754"/>
            <a:ext cx="5644396" cy="278368"/>
          </a:xfrm>
          <a:prstGeom prst="rect">
            <a:avLst/>
          </a:prstGeom>
          <a:noFill/>
          <a:ln/>
        </p:spPr>
        <p:txBody>
          <a:bodyPr wrap="none" lIns="0" tIns="0" rIns="0" bIns="0" rtlCol="0" anchor="t"/>
          <a:lstStyle/>
          <a:p>
            <a:pPr marL="0" indent="0" algn="r">
              <a:lnSpc>
                <a:spcPts val="2150"/>
              </a:lnSpc>
              <a:buNone/>
            </a:pPr>
            <a:r>
              <a:rPr lang="en-US" sz="1450" dirty="0">
                <a:solidFill>
                  <a:srgbClr val="E2E6E9"/>
                </a:solidFill>
                <a:latin typeface="Source Sans 3" pitchFamily="34" charset="0"/>
                <a:ea typeface="Source Sans 3" pitchFamily="34" charset="-122"/>
                <a:cs typeface="Source Sans 3" pitchFamily="34" charset="-120"/>
              </a:rPr>
              <a:t>モジュール連携と検証</a:t>
            </a:r>
            <a:endParaRPr lang="en-US" sz="1450" dirty="0"/>
          </a:p>
        </p:txBody>
      </p:sp>
      <p:sp>
        <p:nvSpPr>
          <p:cNvPr id="33" name="Text 31"/>
          <p:cNvSpPr/>
          <p:nvPr/>
        </p:nvSpPr>
        <p:spPr>
          <a:xfrm>
            <a:off x="742593" y="6232446"/>
            <a:ext cx="5644396" cy="278368"/>
          </a:xfrm>
          <a:prstGeom prst="rect">
            <a:avLst/>
          </a:prstGeom>
          <a:noFill/>
          <a:ln/>
        </p:spPr>
        <p:txBody>
          <a:bodyPr wrap="none" lIns="0" tIns="0" rIns="0" bIns="0" rtlCol="0" anchor="t"/>
          <a:lstStyle/>
          <a:p>
            <a:pPr marL="0" indent="0" algn="r">
              <a:lnSpc>
                <a:spcPts val="2150"/>
              </a:lnSpc>
              <a:buNone/>
            </a:pPr>
            <a:r>
              <a:rPr lang="en-US" sz="1450" dirty="0">
                <a:solidFill>
                  <a:srgbClr val="E2E6E9"/>
                </a:solidFill>
                <a:latin typeface="Source Sans 3" pitchFamily="34" charset="0"/>
                <a:ea typeface="Source Sans 3" pitchFamily="34" charset="-122"/>
                <a:cs typeface="Source Sans 3" pitchFamily="34" charset="-120"/>
              </a:rPr>
              <a:t>期間：2〜3週間</a:t>
            </a:r>
            <a:endParaRPr lang="en-US" sz="1450" dirty="0"/>
          </a:p>
        </p:txBody>
      </p:sp>
      <p:sp>
        <p:nvSpPr>
          <p:cNvPr id="34" name="Text 32"/>
          <p:cNvSpPr/>
          <p:nvPr/>
        </p:nvSpPr>
        <p:spPr>
          <a:xfrm>
            <a:off x="742593" y="7161728"/>
            <a:ext cx="13145214" cy="556736"/>
          </a:xfrm>
          <a:prstGeom prst="rect">
            <a:avLst/>
          </a:prstGeom>
          <a:noFill/>
          <a:ln/>
        </p:spPr>
        <p:txBody>
          <a:bodyPr wrap="square" lIns="0" tIns="0" rIns="0" bIns="0" rtlCol="0" anchor="t"/>
          <a:lstStyle/>
          <a:p>
            <a:pPr marL="0" indent="0" algn="l">
              <a:lnSpc>
                <a:spcPts val="2150"/>
              </a:lnSpc>
              <a:buNone/>
            </a:pPr>
            <a:r>
              <a:rPr lang="en-US" sz="1450" dirty="0">
                <a:solidFill>
                  <a:srgbClr val="E2E6E9"/>
                </a:solidFill>
                <a:latin typeface="Source Sans 3" pitchFamily="34" charset="0"/>
                <a:ea typeface="Source Sans 3" pitchFamily="34" charset="-122"/>
                <a:cs typeface="Source Sans 3" pitchFamily="34" charset="-120"/>
              </a:rPr>
              <a:t>全体の開発期間は約10〜18週間を想定しています。要件定義とデータ収集が特に重要で、質の高いデータセットを構築することがAIモデルの精度向上に直結します。</a:t>
            </a:r>
            <a:endParaRPr lang="en-US" sz="14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523</Words>
  <Application>Microsoft Office PowerPoint</Application>
  <PresentationFormat>ユーザー設定</PresentationFormat>
  <Paragraphs>162</Paragraphs>
  <Slides>10</Slides>
  <Notes>10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10</vt:i4>
      </vt:variant>
    </vt:vector>
  </HeadingPairs>
  <TitlesOfParts>
    <vt:vector size="14" baseType="lpstr">
      <vt:lpstr>Arial</vt:lpstr>
      <vt:lpstr>Montserrat Bold</vt:lpstr>
      <vt:lpstr>Source Sans 3</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HIDEAKI YAJIMA</dc:creator>
  <cp:lastModifiedBy>HIDEAKI YAJIMA</cp:lastModifiedBy>
  <cp:revision>4</cp:revision>
  <dcterms:created xsi:type="dcterms:W3CDTF">2025-08-13T01:00:29Z</dcterms:created>
  <dcterms:modified xsi:type="dcterms:W3CDTF">2025-08-13T11:58:57Z</dcterms:modified>
</cp:coreProperties>
</file>