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8" r:id="rId2"/>
    <p:sldId id="291" r:id="rId3"/>
    <p:sldId id="292" r:id="rId4"/>
    <p:sldId id="286" r:id="rId5"/>
    <p:sldId id="257" r:id="rId6"/>
    <p:sldId id="256" r:id="rId7"/>
    <p:sldId id="259" r:id="rId8"/>
    <p:sldId id="264" r:id="rId9"/>
    <p:sldId id="260" r:id="rId10"/>
    <p:sldId id="269" r:id="rId11"/>
    <p:sldId id="265" r:id="rId12"/>
    <p:sldId id="270" r:id="rId13"/>
    <p:sldId id="266" r:id="rId14"/>
    <p:sldId id="271" r:id="rId15"/>
    <p:sldId id="272" r:id="rId16"/>
    <p:sldId id="273" r:id="rId17"/>
    <p:sldId id="267" r:id="rId18"/>
    <p:sldId id="274" r:id="rId19"/>
    <p:sldId id="275" r:id="rId20"/>
    <p:sldId id="268" r:id="rId21"/>
    <p:sldId id="276" r:id="rId22"/>
    <p:sldId id="278" r:id="rId23"/>
    <p:sldId id="283" r:id="rId24"/>
    <p:sldId id="289" r:id="rId25"/>
    <p:sldId id="290" r:id="rId26"/>
    <p:sldId id="288" r:id="rId27"/>
    <p:sldId id="285" r:id="rId28"/>
    <p:sldId id="287" r:id="rId29"/>
    <p:sldId id="263" r:id="rId30"/>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FF00"/>
    <a:srgbClr val="3366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4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616"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2489;&#12463;&#12420;&#12414;&#12384;\Desktop\150108&#37325;&#30151;&#20107;&#25925;&#12487;&#12540;&#12479;(&#23665;&#30000;&#30566;&#38596;&#20808;&#29983;)2014.4&#65374;.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pieChart>
        <c:varyColors val="1"/>
        <c:ser>
          <c:idx val="0"/>
          <c:order val="0"/>
          <c:spPr>
            <a:ln>
              <a:solidFill>
                <a:schemeClr val="tx1"/>
              </a:solidFill>
            </a:ln>
          </c:spPr>
          <c:dPt>
            <c:idx val="1"/>
            <c:bubble3D val="0"/>
            <c:spPr>
              <a:solidFill>
                <a:srgbClr val="FFFF00"/>
              </a:solidFill>
              <a:ln>
                <a:solidFill>
                  <a:schemeClr val="tx1"/>
                </a:solidFill>
              </a:ln>
            </c:spPr>
          </c:dPt>
          <c:dPt>
            <c:idx val="3"/>
            <c:bubble3D val="0"/>
            <c:spPr>
              <a:solidFill>
                <a:srgbClr val="00B050"/>
              </a:solidFill>
              <a:ln>
                <a:solidFill>
                  <a:schemeClr val="tx1"/>
                </a:solidFill>
              </a:ln>
            </c:spPr>
          </c:dPt>
          <c:dLbls>
            <c:dLbl>
              <c:idx val="0"/>
              <c:spPr/>
              <c:txPr>
                <a:bodyPr/>
                <a:lstStyle/>
                <a:p>
                  <a:pPr>
                    <a:defRPr>
                      <a:solidFill>
                        <a:schemeClr val="bg1"/>
                      </a:solidFill>
                    </a:defRPr>
                  </a:pPr>
                  <a:endParaRPr lang="ja-JP"/>
                </a:p>
              </c:txPr>
              <c:showLegendKey val="0"/>
              <c:showVal val="0"/>
              <c:showCatName val="0"/>
              <c:showSerName val="0"/>
              <c:showPercent val="1"/>
              <c:showBubbleSize val="0"/>
            </c:dLbl>
            <c:txPr>
              <a:bodyPr/>
              <a:lstStyle/>
              <a:p>
                <a:pPr>
                  <a:defRPr>
                    <a:solidFill>
                      <a:schemeClr val="accent2">
                        <a:lumMod val="75000"/>
                      </a:schemeClr>
                    </a:solidFill>
                  </a:defRPr>
                </a:pPr>
                <a:endParaRPr lang="ja-JP"/>
              </a:p>
            </c:txPr>
            <c:showLegendKey val="0"/>
            <c:showVal val="0"/>
            <c:showCatName val="0"/>
            <c:showSerName val="0"/>
            <c:showPercent val="1"/>
            <c:showBubbleSize val="0"/>
            <c:showLeaderLines val="1"/>
          </c:dLbls>
          <c:cat>
            <c:strRef>
              <c:f>Sheet2!$A$3:$A$6</c:f>
              <c:strCache>
                <c:ptCount val="4"/>
                <c:pt idx="0">
                  <c:v>タックルして</c:v>
                </c:pt>
                <c:pt idx="1">
                  <c:v>タックルされて</c:v>
                </c:pt>
                <c:pt idx="2">
                  <c:v>ラック</c:v>
                </c:pt>
                <c:pt idx="3">
                  <c:v>モール</c:v>
                </c:pt>
              </c:strCache>
            </c:strRef>
          </c:cat>
          <c:val>
            <c:numRef>
              <c:f>Sheet2!$B$3:$B$6</c:f>
              <c:numCache>
                <c:formatCode>General</c:formatCode>
                <c:ptCount val="4"/>
                <c:pt idx="0">
                  <c:v>7</c:v>
                </c:pt>
                <c:pt idx="1">
                  <c:v>1</c:v>
                </c:pt>
                <c:pt idx="2">
                  <c:v>2</c:v>
                </c:pt>
                <c:pt idx="3">
                  <c:v>1</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txPr>
              <a:bodyPr/>
              <a:lstStyle/>
              <a:p>
                <a:pPr>
                  <a:defRPr sz="2400" b="1">
                    <a:solidFill>
                      <a:schemeClr val="bg1"/>
                    </a:solidFill>
                  </a:defRPr>
                </a:pPr>
                <a:endParaRPr lang="ja-JP"/>
              </a:p>
            </c:txPr>
            <c:showLegendKey val="0"/>
            <c:showVal val="0"/>
            <c:showCatName val="0"/>
            <c:showSerName val="0"/>
            <c:showPercent val="1"/>
            <c:showBubbleSize val="0"/>
            <c:showLeaderLines val="1"/>
          </c:dLbls>
          <c:cat>
            <c:strRef>
              <c:f>Sheet2!$D$2:$D$5</c:f>
              <c:strCache>
                <c:ptCount val="4"/>
                <c:pt idx="0">
                  <c:v>高校生</c:v>
                </c:pt>
                <c:pt idx="1">
                  <c:v>大学</c:v>
                </c:pt>
                <c:pt idx="2">
                  <c:v>社会人</c:v>
                </c:pt>
                <c:pt idx="3">
                  <c:v>クラブ</c:v>
                </c:pt>
              </c:strCache>
            </c:strRef>
          </c:cat>
          <c:val>
            <c:numRef>
              <c:f>Sheet2!$E$2:$E$5</c:f>
              <c:numCache>
                <c:formatCode>General</c:formatCode>
                <c:ptCount val="4"/>
                <c:pt idx="0">
                  <c:v>3</c:v>
                </c:pt>
                <c:pt idx="1">
                  <c:v>5</c:v>
                </c:pt>
                <c:pt idx="2">
                  <c:v>1</c:v>
                </c:pt>
                <c:pt idx="3">
                  <c:v>2</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2400"/>
          </a:pPr>
          <a:endParaRPr lang="ja-JP"/>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kumimoji="1" lang="ja-JP" altLang="en-US" dirty="0" smtClean="0"/>
              <a:t>平成</a:t>
            </a:r>
            <a:r>
              <a:rPr kumimoji="1" lang="en-US" altLang="ja-JP" dirty="0" smtClean="0"/>
              <a:t>27</a:t>
            </a:r>
            <a:r>
              <a:rPr kumimoji="1" lang="ja-JP" altLang="en-US" dirty="0" smtClean="0"/>
              <a:t>年度安全推進講習会（医務）</a:t>
            </a:r>
            <a:endParaRPr kumimoji="1" lang="ja-JP" altLang="en-US" dirty="0"/>
          </a:p>
        </p:txBody>
      </p:sp>
      <p:sp>
        <p:nvSpPr>
          <p:cNvPr id="3" name="日付プレースホルダー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endParaRPr kumimoji="1" lang="ja-JP" altLang="en-US" dirty="0"/>
          </a:p>
        </p:txBody>
      </p:sp>
      <p:sp>
        <p:nvSpPr>
          <p:cNvPr id="4" name="フッター プレースホルダー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51BC1D6B-1450-404C-8184-B7318527B4A5}" type="slidenum">
              <a:rPr kumimoji="1" lang="ja-JP" altLang="en-US" smtClean="0"/>
              <a:t>‹#›</a:t>
            </a:fld>
            <a:endParaRPr kumimoji="1" lang="ja-JP" altLang="en-US"/>
          </a:p>
        </p:txBody>
      </p:sp>
    </p:spTree>
    <p:extLst>
      <p:ext uri="{BB962C8B-B14F-4D97-AF65-F5344CB8AC3E}">
        <p14:creationId xmlns:p14="http://schemas.microsoft.com/office/powerpoint/2010/main" val="378012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5A831761-B25F-499F-A149-7D1F080DC90A}" type="datetime1">
              <a:rPr kumimoji="1" lang="ja-JP" altLang="en-US" smtClean="0"/>
              <a:t>2015/4/8</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BF3EBE6A-EC8D-4951-9AC2-47C6E5795BEC}" type="slidenum">
              <a:rPr kumimoji="1" lang="ja-JP" altLang="en-US" smtClean="0"/>
              <a:t>‹#›</a:t>
            </a:fld>
            <a:endParaRPr kumimoji="1" lang="ja-JP" altLang="en-US"/>
          </a:p>
        </p:txBody>
      </p:sp>
    </p:spTree>
    <p:extLst>
      <p:ext uri="{BB962C8B-B14F-4D97-AF65-F5344CB8AC3E}">
        <p14:creationId xmlns:p14="http://schemas.microsoft.com/office/powerpoint/2010/main" val="18600734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BF3EBE6A-EC8D-4951-9AC2-47C6E5795BEC}" type="slidenum">
              <a:rPr kumimoji="1" lang="ja-JP" altLang="en-US" smtClean="0"/>
              <a:t>1</a:t>
            </a:fld>
            <a:endParaRPr kumimoji="1" lang="ja-JP" altLang="en-US"/>
          </a:p>
        </p:txBody>
      </p:sp>
    </p:spTree>
    <p:extLst>
      <p:ext uri="{BB962C8B-B14F-4D97-AF65-F5344CB8AC3E}">
        <p14:creationId xmlns:p14="http://schemas.microsoft.com/office/powerpoint/2010/main" val="366963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60BC4AE5-DB39-45CB-A4EC-43AC5612F986}" type="datetime1">
              <a:rPr kumimoji="1" lang="ja-JP" altLang="en-US" smtClean="0"/>
              <a:t>2015/4/8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323199DD-353B-40CE-944F-36A19395C69E}" type="datetime1">
              <a:rPr kumimoji="1" lang="ja-JP" altLang="en-US" smtClean="0"/>
              <a:t>2015/4/8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75C4D18-3ECF-457B-BE8C-BCBA36E942B3}" type="datetime1">
              <a:rPr kumimoji="1" lang="ja-JP" altLang="en-US" smtClean="0"/>
              <a:t>2015/4/8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457200" y="6245225"/>
            <a:ext cx="2133600" cy="476250"/>
          </a:xfrm>
        </p:spPr>
        <p:txBody>
          <a:bodyPr/>
          <a:lstStyle>
            <a:lvl1pPr>
              <a:defRPr/>
            </a:lvl1pPr>
          </a:lstStyle>
          <a:p>
            <a:fld id="{D6299C2D-F438-4C45-858E-6C891E090E54}" type="datetime1">
              <a:rPr kumimoji="1" lang="ja-JP" altLang="en-US" smtClean="0"/>
              <a:t>2015/4/8</a:t>
            </a:fld>
            <a:endParaRPr kumimoji="1" lang="ja-JP" altLang="en-US"/>
          </a:p>
        </p:txBody>
      </p:sp>
      <p:sp>
        <p:nvSpPr>
          <p:cNvPr id="8" name="フッター プレースホルダ 7"/>
          <p:cNvSpPr>
            <a:spLocks noGrp="1"/>
          </p:cNvSpPr>
          <p:nvPr>
            <p:ph type="ftr" sz="quarter" idx="11"/>
          </p:nvPr>
        </p:nvSpPr>
        <p:spPr>
          <a:xfrm>
            <a:off x="5724525" y="6381750"/>
            <a:ext cx="2895600" cy="476250"/>
          </a:xfrm>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a:xfrm>
            <a:off x="3276600" y="6165850"/>
            <a:ext cx="2133600" cy="476250"/>
          </a:xfrm>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8229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38588"/>
            <a:ext cx="8229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fld id="{C0B8495F-313D-418E-98C0-3A32B2FE3419}" type="datetime1">
              <a:rPr kumimoji="1" lang="ja-JP" altLang="en-US" smtClean="0"/>
              <a:t>2015/4/8</a:t>
            </a:fld>
            <a:endParaRPr kumimoji="1" lang="ja-JP" altLang="en-US"/>
          </a:p>
        </p:txBody>
      </p:sp>
      <p:sp>
        <p:nvSpPr>
          <p:cNvPr id="6" name="フッター プレースホルダ 5"/>
          <p:cNvSpPr>
            <a:spLocks noGrp="1"/>
          </p:cNvSpPr>
          <p:nvPr>
            <p:ph type="ftr" sz="quarter" idx="11"/>
          </p:nvPr>
        </p:nvSpPr>
        <p:spPr>
          <a:xfrm>
            <a:off x="5724525" y="6381750"/>
            <a:ext cx="2895600" cy="476250"/>
          </a:xfrm>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a:xfrm>
            <a:off x="3276600" y="6165850"/>
            <a:ext cx="2133600" cy="476250"/>
          </a:xfrm>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グラフ プレースホルダ 2"/>
          <p:cNvSpPr>
            <a:spLocks noGrp="1"/>
          </p:cNvSpPr>
          <p:nvPr>
            <p:ph type="chart" idx="1"/>
          </p:nvPr>
        </p:nvSpPr>
        <p:spPr>
          <a:xfrm>
            <a:off x="457200" y="1600200"/>
            <a:ext cx="8229600" cy="4525963"/>
          </a:xfrm>
        </p:spPr>
        <p:txBody>
          <a:bodyPr/>
          <a:lstStyle/>
          <a:p>
            <a:r>
              <a:rPr lang="ja-JP" altLang="en-US" smtClean="0"/>
              <a:t>アイコンをクリックしてグラフを追加</a:t>
            </a:r>
            <a:endParaRPr lang="ja-JP" altLang="en-US"/>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fld id="{36C17951-F28F-4B52-861E-9FD9851CC53B}" type="datetime1">
              <a:rPr kumimoji="1" lang="ja-JP" altLang="en-US" smtClean="0"/>
              <a:t>2015/4/8</a:t>
            </a:fld>
            <a:endParaRPr kumimoji="1" lang="ja-JP" altLang="en-US"/>
          </a:p>
        </p:txBody>
      </p:sp>
      <p:sp>
        <p:nvSpPr>
          <p:cNvPr id="5" name="フッター プレースホルダ 4"/>
          <p:cNvSpPr>
            <a:spLocks noGrp="1"/>
          </p:cNvSpPr>
          <p:nvPr>
            <p:ph type="ftr" sz="quarter" idx="11"/>
          </p:nvPr>
        </p:nvSpPr>
        <p:spPr>
          <a:xfrm>
            <a:off x="5724525" y="6381750"/>
            <a:ext cx="2895600" cy="476250"/>
          </a:xfrm>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a:xfrm>
            <a:off x="3276600" y="6165850"/>
            <a:ext cx="2133600" cy="476250"/>
          </a:xfrm>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mediaAndTx" preserve="1">
  <p:cSld name="タイトル、メディア クリップ、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メディア プレースホルダ 2"/>
          <p:cNvSpPr>
            <a:spLocks noGrp="1"/>
          </p:cNvSpPr>
          <p:nvPr>
            <p:ph type="media" sz="half" idx="1"/>
          </p:nvPr>
        </p:nvSpPr>
        <p:spPr>
          <a:xfrm>
            <a:off x="457200" y="1600200"/>
            <a:ext cx="4038600" cy="4525963"/>
          </a:xfrm>
        </p:spPr>
        <p:txBody>
          <a:bodyPr/>
          <a:lstStyle/>
          <a:p>
            <a:r>
              <a:rPr lang="ja-JP" altLang="en-US" smtClean="0"/>
              <a:t>アイコンをクリックしてメディアを追加</a:t>
            </a:r>
            <a:endParaRPr lang="ja-JP" altLang="en-US"/>
          </a:p>
        </p:txBody>
      </p:sp>
      <p:sp>
        <p:nvSpPr>
          <p:cNvPr id="4" name="テキスト プレースホルダ 3"/>
          <p:cNvSpPr>
            <a:spLocks noGrp="1"/>
          </p:cNvSpPr>
          <p:nvPr>
            <p:ph type="body"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fld id="{878DA26E-1258-4A46-BA18-DF42EA43A147}" type="datetime1">
              <a:rPr kumimoji="1" lang="ja-JP" altLang="en-US" smtClean="0"/>
              <a:t>2015/4/8</a:t>
            </a:fld>
            <a:endParaRPr kumimoji="1" lang="ja-JP" altLang="en-US"/>
          </a:p>
        </p:txBody>
      </p:sp>
      <p:sp>
        <p:nvSpPr>
          <p:cNvPr id="6" name="フッター プレースホルダ 5"/>
          <p:cNvSpPr>
            <a:spLocks noGrp="1"/>
          </p:cNvSpPr>
          <p:nvPr>
            <p:ph type="ftr" sz="quarter" idx="11"/>
          </p:nvPr>
        </p:nvSpPr>
        <p:spPr>
          <a:xfrm>
            <a:off x="5724525" y="6381750"/>
            <a:ext cx="2895600" cy="476250"/>
          </a:xfrm>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a:xfrm>
            <a:off x="3276600" y="6165850"/>
            <a:ext cx="2133600" cy="476250"/>
          </a:xfrm>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F9479CE-6207-403E-A88D-2EE7032CEB25}" type="datetime1">
              <a:rPr kumimoji="1" lang="ja-JP" altLang="en-US" smtClean="0"/>
              <a:t>2015/4/8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82B100A3-A88C-419C-919F-5B9F0D3C3FBE}" type="datetime1">
              <a:rPr kumimoji="1" lang="ja-JP" altLang="en-US" smtClean="0"/>
              <a:t>2015/4/8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B1835586-3802-496C-86DF-A7FC234362D2}" type="datetime1">
              <a:rPr kumimoji="1" lang="ja-JP" altLang="en-US" smtClean="0"/>
              <a:t>2015/4/8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21772FBA-22CD-4AD3-9C96-3BA515FEFCA6}" type="datetime1">
              <a:rPr kumimoji="1" lang="ja-JP" altLang="en-US" smtClean="0"/>
              <a:t>2015/4/8</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A1F3EC62-467D-4BD3-921C-392360EF2CF0}" type="datetime1">
              <a:rPr kumimoji="1" lang="ja-JP" altLang="en-US" smtClean="0"/>
              <a:t>2015/4/8</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99D38055-6B31-42E1-8DC3-53B218300B53}" type="datetime1">
              <a:rPr kumimoji="1" lang="ja-JP" altLang="en-US" smtClean="0"/>
              <a:t>2015/4/8</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EA3D55A2-2AB4-4054-A9B6-00A0C624E4E9}" type="datetime1">
              <a:rPr kumimoji="1" lang="ja-JP" altLang="en-US" smtClean="0"/>
              <a:t>2015/4/8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F0AC6F63-96D9-4088-B90D-216DD32CDE7E}" type="datetime1">
              <a:rPr kumimoji="1" lang="ja-JP" altLang="en-US" smtClean="0"/>
              <a:t>2015/4/8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A45D77D2-59B8-40E8-A5D6-BD92A1962458}"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EF9E4818-0A2C-4BB8-815F-7B655DC29700}" type="datetime1">
              <a:rPr kumimoji="1" lang="ja-JP" altLang="en-US" smtClean="0"/>
              <a:t>2015/4/8</a:t>
            </a:fld>
            <a:endParaRPr kumimoji="1" lang="ja-JP" altLang="en-US"/>
          </a:p>
        </p:txBody>
      </p:sp>
      <p:sp>
        <p:nvSpPr>
          <p:cNvPr id="1029" name="Rectangle 5"/>
          <p:cNvSpPr>
            <a:spLocks noGrp="1" noChangeArrowheads="1"/>
          </p:cNvSpPr>
          <p:nvPr>
            <p:ph type="ftr" sz="quarter" idx="3"/>
          </p:nvPr>
        </p:nvSpPr>
        <p:spPr bwMode="auto">
          <a:xfrm>
            <a:off x="5724525"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1">
                <a:solidFill>
                  <a:srgbClr val="FF0000"/>
                </a:solidFill>
                <a:latin typeface="Century" pitchFamily="18" charset="0"/>
              </a:defRPr>
            </a:lvl1pPr>
          </a:lstStyle>
          <a:p>
            <a:endParaRPr kumimoji="1" lang="ja-JP" altLang="en-US"/>
          </a:p>
        </p:txBody>
      </p:sp>
      <p:sp>
        <p:nvSpPr>
          <p:cNvPr id="1030" name="Rectangle 6"/>
          <p:cNvSpPr>
            <a:spLocks noGrp="1" noChangeArrowheads="1"/>
          </p:cNvSpPr>
          <p:nvPr>
            <p:ph type="sldNum" sz="quarter" idx="4"/>
          </p:nvPr>
        </p:nvSpPr>
        <p:spPr bwMode="auto">
          <a:xfrm>
            <a:off x="3276600"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45D77D2-59B8-40E8-A5D6-BD92A1962458}" type="slidenum">
              <a:rPr kumimoji="1" lang="ja-JP" altLang="en-US" smtClean="0"/>
              <a:t>‹#›</a:t>
            </a:fld>
            <a:endParaRPr kumimoji="1" lang="ja-JP" altLang="en-US"/>
          </a:p>
        </p:txBody>
      </p:sp>
      <p:sp>
        <p:nvSpPr>
          <p:cNvPr id="1031" name="Rectangle 7"/>
          <p:cNvSpPr>
            <a:spLocks noChangeArrowheads="1"/>
          </p:cNvSpPr>
          <p:nvPr/>
        </p:nvSpPr>
        <p:spPr bwMode="auto">
          <a:xfrm>
            <a:off x="0" y="6165850"/>
            <a:ext cx="9144000" cy="692150"/>
          </a:xfrm>
          <a:prstGeom prst="rect">
            <a:avLst/>
          </a:prstGeom>
          <a:solidFill>
            <a:schemeClr val="accent2">
              <a:alpha val="61000"/>
            </a:schemeClr>
          </a:solidFill>
          <a:ln w="9525">
            <a:noFill/>
            <a:miter lim="800000"/>
            <a:headEnd/>
            <a:tailEnd/>
          </a:ln>
          <a:effectLst/>
        </p:spPr>
        <p:txBody>
          <a:bodyPr wrap="none" lIns="93199" tIns="46599" rIns="93199" bIns="46599" anchor="ctr"/>
          <a:lstStyle/>
          <a:p>
            <a:pPr defTabSz="931863"/>
            <a:endParaRPr lang="ja-JP" altLang="ja-JP"/>
          </a:p>
        </p:txBody>
      </p:sp>
      <p:pic>
        <p:nvPicPr>
          <p:cNvPr id="1033" name="Picture 9" descr="sakura"/>
          <p:cNvPicPr>
            <a:picLocks noChangeAspect="1" noChangeArrowheads="1"/>
          </p:cNvPicPr>
          <p:nvPr/>
        </p:nvPicPr>
        <p:blipFill>
          <a:blip r:embed="rId17" cstate="print"/>
          <a:srcRect/>
          <a:stretch>
            <a:fillRect/>
          </a:stretch>
        </p:blipFill>
        <p:spPr bwMode="auto">
          <a:xfrm>
            <a:off x="0" y="0"/>
            <a:ext cx="439738" cy="487363"/>
          </a:xfrm>
          <a:prstGeom prst="rect">
            <a:avLst/>
          </a:prstGeom>
          <a:noFill/>
        </p:spPr>
      </p:pic>
      <p:sp>
        <p:nvSpPr>
          <p:cNvPr id="1034" name="Text Box 10"/>
          <p:cNvSpPr txBox="1">
            <a:spLocks noChangeArrowheads="1"/>
          </p:cNvSpPr>
          <p:nvPr/>
        </p:nvSpPr>
        <p:spPr bwMode="auto">
          <a:xfrm>
            <a:off x="323850" y="44450"/>
            <a:ext cx="1295400" cy="396875"/>
          </a:xfrm>
          <a:prstGeom prst="rect">
            <a:avLst/>
          </a:prstGeom>
          <a:noFill/>
          <a:ln w="9525">
            <a:noFill/>
            <a:miter lim="800000"/>
            <a:headEnd/>
            <a:tailEnd/>
          </a:ln>
          <a:effectLst/>
        </p:spPr>
        <p:txBody>
          <a:bodyPr>
            <a:spAutoFit/>
          </a:bodyPr>
          <a:lstStyle/>
          <a:p>
            <a:pPr algn="l">
              <a:spcBef>
                <a:spcPct val="50000"/>
              </a:spcBef>
            </a:pPr>
            <a:r>
              <a:rPr lang="en-US" altLang="ja-JP" sz="2000" b="1" i="1">
                <a:effectLst>
                  <a:outerShdw blurRad="38100" dist="38100" dir="2700000" algn="tl">
                    <a:srgbClr val="C0C0C0"/>
                  </a:outerShdw>
                </a:effectLst>
              </a:rPr>
              <a:t>JRFU</a:t>
            </a:r>
          </a:p>
        </p:txBody>
      </p:sp>
      <p:pic>
        <p:nvPicPr>
          <p:cNvPr id="1035" name="Picture 11" descr="sakura"/>
          <p:cNvPicPr>
            <a:picLocks noChangeAspect="1" noChangeArrowheads="1"/>
          </p:cNvPicPr>
          <p:nvPr/>
        </p:nvPicPr>
        <p:blipFill>
          <a:blip r:embed="rId17" cstate="print"/>
          <a:srcRect/>
          <a:stretch>
            <a:fillRect/>
          </a:stretch>
        </p:blipFill>
        <p:spPr bwMode="auto">
          <a:xfrm>
            <a:off x="8704263" y="6370638"/>
            <a:ext cx="439737" cy="487362"/>
          </a:xfrm>
          <a:prstGeom prst="rect">
            <a:avLst/>
          </a:prstGeom>
          <a:noFill/>
        </p:spPr>
      </p:pic>
      <p:sp>
        <p:nvSpPr>
          <p:cNvPr id="1036" name="Text Box 12"/>
          <p:cNvSpPr txBox="1">
            <a:spLocks noChangeArrowheads="1"/>
          </p:cNvSpPr>
          <p:nvPr/>
        </p:nvSpPr>
        <p:spPr bwMode="auto">
          <a:xfrm>
            <a:off x="3348038" y="6237288"/>
            <a:ext cx="184150" cy="366712"/>
          </a:xfrm>
          <a:prstGeom prst="rect">
            <a:avLst/>
          </a:prstGeom>
          <a:noFill/>
          <a:ln w="19050" algn="ctr">
            <a:noFill/>
            <a:miter lim="800000"/>
            <a:headEnd/>
            <a:tailEnd/>
          </a:ln>
          <a:effectLst/>
        </p:spPr>
        <p:txBody>
          <a:bodyPr wrap="none">
            <a:spAutoFit/>
          </a:bodyPr>
          <a:lstStyle/>
          <a:p>
            <a:endParaRPr lang="ja-JP" altLang="ja-JP"/>
          </a:p>
        </p:txBody>
      </p:sp>
      <p:sp>
        <p:nvSpPr>
          <p:cNvPr id="12" name="Rectangle 7"/>
          <p:cNvSpPr>
            <a:spLocks noChangeArrowheads="1"/>
          </p:cNvSpPr>
          <p:nvPr/>
        </p:nvSpPr>
        <p:spPr bwMode="auto">
          <a:xfrm>
            <a:off x="0" y="6165850"/>
            <a:ext cx="9144000" cy="692150"/>
          </a:xfrm>
          <a:prstGeom prst="rect">
            <a:avLst/>
          </a:prstGeom>
          <a:solidFill>
            <a:schemeClr val="accent2">
              <a:alpha val="61000"/>
            </a:schemeClr>
          </a:solidFill>
          <a:ln w="9525">
            <a:noFill/>
            <a:miter lim="800000"/>
            <a:headEnd/>
            <a:tailEnd/>
          </a:ln>
          <a:effectLst/>
        </p:spPr>
        <p:txBody>
          <a:bodyPr wrap="none" lIns="93199" tIns="46599" rIns="93199" bIns="46599" anchor="ctr"/>
          <a:lstStyle/>
          <a:p>
            <a:pPr defTabSz="931863">
              <a:defRPr/>
            </a:pPr>
            <a:endParaRPr lang="ja-JP" altLang="ja-JP"/>
          </a:p>
        </p:txBody>
      </p:sp>
      <p:pic>
        <p:nvPicPr>
          <p:cNvPr id="13" name="Picture 9" descr="sakura"/>
          <p:cNvPicPr>
            <a:picLocks noChangeAspect="1" noChangeArrowheads="1"/>
          </p:cNvPicPr>
          <p:nvPr/>
        </p:nvPicPr>
        <p:blipFill>
          <a:blip r:embed="rId17" cstate="print"/>
          <a:srcRect/>
          <a:stretch>
            <a:fillRect/>
          </a:stretch>
        </p:blipFill>
        <p:spPr bwMode="auto">
          <a:xfrm>
            <a:off x="0" y="0"/>
            <a:ext cx="439738" cy="487363"/>
          </a:xfrm>
          <a:prstGeom prst="rect">
            <a:avLst/>
          </a:prstGeom>
          <a:noFill/>
          <a:ln w="9525">
            <a:noFill/>
            <a:miter lim="800000"/>
            <a:headEnd/>
            <a:tailEnd/>
          </a:ln>
        </p:spPr>
      </p:pic>
      <p:sp>
        <p:nvSpPr>
          <p:cNvPr id="14" name="Text Box 10"/>
          <p:cNvSpPr txBox="1">
            <a:spLocks noChangeArrowheads="1"/>
          </p:cNvSpPr>
          <p:nvPr/>
        </p:nvSpPr>
        <p:spPr bwMode="auto">
          <a:xfrm>
            <a:off x="323850" y="44450"/>
            <a:ext cx="1295400" cy="396875"/>
          </a:xfrm>
          <a:prstGeom prst="rect">
            <a:avLst/>
          </a:prstGeom>
          <a:noFill/>
          <a:ln w="9525">
            <a:noFill/>
            <a:miter lim="800000"/>
            <a:headEnd/>
            <a:tailEnd/>
          </a:ln>
          <a:effectLst/>
        </p:spPr>
        <p:txBody>
          <a:bodyPr>
            <a:spAutoFit/>
          </a:bodyPr>
          <a:lstStyle/>
          <a:p>
            <a:pPr algn="l">
              <a:spcBef>
                <a:spcPct val="50000"/>
              </a:spcBef>
              <a:defRPr/>
            </a:pPr>
            <a:r>
              <a:rPr lang="en-US" altLang="ja-JP" sz="2000" b="1" i="1">
                <a:effectLst>
                  <a:outerShdw blurRad="38100" dist="38100" dir="2700000" algn="tl">
                    <a:srgbClr val="C0C0C0"/>
                  </a:outerShdw>
                </a:effectLst>
              </a:rPr>
              <a:t>JRFU</a:t>
            </a:r>
          </a:p>
        </p:txBody>
      </p:sp>
      <p:pic>
        <p:nvPicPr>
          <p:cNvPr id="15" name="Picture 11" descr="sakura"/>
          <p:cNvPicPr>
            <a:picLocks noChangeAspect="1" noChangeArrowheads="1"/>
          </p:cNvPicPr>
          <p:nvPr/>
        </p:nvPicPr>
        <p:blipFill>
          <a:blip r:embed="rId17" cstate="print"/>
          <a:srcRect/>
          <a:stretch>
            <a:fillRect/>
          </a:stretch>
        </p:blipFill>
        <p:spPr bwMode="auto">
          <a:xfrm>
            <a:off x="8704263" y="6370638"/>
            <a:ext cx="439737" cy="487362"/>
          </a:xfrm>
          <a:prstGeom prst="rect">
            <a:avLst/>
          </a:prstGeom>
          <a:noFill/>
          <a:ln w="9525">
            <a:noFill/>
            <a:miter lim="800000"/>
            <a:headEnd/>
            <a:tailEnd/>
          </a:ln>
        </p:spPr>
      </p:pic>
      <p:sp>
        <p:nvSpPr>
          <p:cNvPr id="16" name="Text Box 12"/>
          <p:cNvSpPr txBox="1">
            <a:spLocks noChangeArrowheads="1"/>
          </p:cNvSpPr>
          <p:nvPr/>
        </p:nvSpPr>
        <p:spPr bwMode="auto">
          <a:xfrm>
            <a:off x="3348038" y="6237288"/>
            <a:ext cx="184150" cy="366712"/>
          </a:xfrm>
          <a:prstGeom prst="rect">
            <a:avLst/>
          </a:prstGeom>
          <a:noFill/>
          <a:ln w="19050" algn="ctr">
            <a:noFill/>
            <a:miter lim="800000"/>
            <a:headEnd/>
            <a:tailEnd/>
          </a:ln>
          <a:effectLst/>
        </p:spPr>
        <p:txBody>
          <a:bodyPr wrap="none">
            <a:spAutoFit/>
          </a:bodyPr>
          <a:lstStyle/>
          <a:p>
            <a:pPr>
              <a:defRPr/>
            </a:pPr>
            <a:endParaRPr lang="ja-JP"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rugbyready.worldrugby.org/ja/download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rugbyready.worldrugby.org/www.irbrugbyready.com/ja/downloads" TargetMode="External"/><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keeprugbyclea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549275"/>
            <a:ext cx="7772400" cy="1223963"/>
          </a:xfrm>
        </p:spPr>
        <p:txBody>
          <a:bodyPr/>
          <a:lstStyle/>
          <a:p>
            <a:pPr eaLnBrk="1" hangingPunct="1"/>
            <a:r>
              <a:rPr lang="ja-JP" altLang="en-US" sz="4000" smtClean="0"/>
              <a:t>Ｈ</a:t>
            </a:r>
            <a:r>
              <a:rPr lang="en-US" altLang="ja-JP" sz="4000" smtClean="0"/>
              <a:t>2</a:t>
            </a:r>
            <a:r>
              <a:rPr lang="ja-JP" altLang="en-US" sz="4000" smtClean="0"/>
              <a:t>７　安全推進講習会</a:t>
            </a:r>
          </a:p>
        </p:txBody>
      </p:sp>
      <p:sp>
        <p:nvSpPr>
          <p:cNvPr id="2051" name="Rectangle 3"/>
          <p:cNvSpPr>
            <a:spLocks noGrp="1" noChangeArrowheads="1"/>
          </p:cNvSpPr>
          <p:nvPr>
            <p:ph type="subTitle" idx="1"/>
          </p:nvPr>
        </p:nvSpPr>
        <p:spPr>
          <a:xfrm>
            <a:off x="1476375" y="4941888"/>
            <a:ext cx="6400800" cy="1752600"/>
          </a:xfrm>
        </p:spPr>
        <p:txBody>
          <a:bodyPr/>
          <a:lstStyle/>
          <a:p>
            <a:pPr eaLnBrk="1" hangingPunct="1"/>
            <a:r>
              <a:rPr lang="ja-JP" altLang="en-US" smtClean="0"/>
              <a:t>（財）日本ラグビーフットボール協会</a:t>
            </a:r>
          </a:p>
          <a:p>
            <a:pPr eaLnBrk="1" hangingPunct="1"/>
            <a:r>
              <a:rPr lang="ja-JP" altLang="en-US" smtClean="0"/>
              <a:t>安全対策委員会</a:t>
            </a:r>
          </a:p>
        </p:txBody>
      </p:sp>
      <p:pic>
        <p:nvPicPr>
          <p:cNvPr id="2052" name="Picture 4" descr="ジャー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91440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755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b="1" dirty="0">
                <a:solidFill>
                  <a:schemeClr val="accent2"/>
                </a:solidFill>
              </a:rPr>
              <a:t>参加する前に</a:t>
            </a:r>
            <a:endParaRPr kumimoji="1" lang="ja-JP" altLang="en-US" b="1" dirty="0">
              <a:solidFill>
                <a:schemeClr val="accent2"/>
              </a:solidFill>
            </a:endParaRPr>
          </a:p>
        </p:txBody>
      </p:sp>
    </p:spTree>
    <p:extLst>
      <p:ext uri="{BB962C8B-B14F-4D97-AF65-F5344CB8AC3E}">
        <p14:creationId xmlns:p14="http://schemas.microsoft.com/office/powerpoint/2010/main" val="770845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32656"/>
            <a:ext cx="9144000" cy="972412"/>
          </a:xfrm>
        </p:spPr>
        <p:txBody>
          <a:bodyPr/>
          <a:lstStyle/>
          <a:p>
            <a:r>
              <a:rPr lang="en-US" altLang="ja-JP" sz="3200" u="sng" dirty="0" smtClean="0">
                <a:solidFill>
                  <a:schemeClr val="accent2"/>
                </a:solidFill>
              </a:rPr>
              <a:t>Q: </a:t>
            </a:r>
            <a:r>
              <a:rPr lang="ja-JP" altLang="en-US" sz="3200" u="sng" dirty="0" smtClean="0">
                <a:solidFill>
                  <a:schemeClr val="accent2"/>
                </a:solidFill>
              </a:rPr>
              <a:t>選手</a:t>
            </a:r>
            <a:r>
              <a:rPr lang="ja-JP" altLang="en-US" sz="3200" u="sng" dirty="0">
                <a:solidFill>
                  <a:schemeClr val="accent2"/>
                </a:solidFill>
              </a:rPr>
              <a:t>の</a:t>
            </a:r>
            <a:r>
              <a:rPr lang="ja-JP" altLang="en-US" sz="3200" u="sng" dirty="0" smtClean="0">
                <a:solidFill>
                  <a:schemeClr val="accent2"/>
                </a:solidFill>
              </a:rPr>
              <a:t>プロファイリングシートに必要な情報は？</a:t>
            </a:r>
            <a:endParaRPr kumimoji="1" lang="ja-JP" altLang="en-US" sz="3200" u="sng" dirty="0">
              <a:solidFill>
                <a:schemeClr val="accent2"/>
              </a:solidFill>
            </a:endParaRPr>
          </a:p>
        </p:txBody>
      </p:sp>
      <p:sp>
        <p:nvSpPr>
          <p:cNvPr id="5" name="コンテンツ プレースホルダー 4"/>
          <p:cNvSpPr>
            <a:spLocks noGrp="1"/>
          </p:cNvSpPr>
          <p:nvPr>
            <p:ph idx="1"/>
          </p:nvPr>
        </p:nvSpPr>
        <p:spPr>
          <a:xfrm>
            <a:off x="251520" y="1556792"/>
            <a:ext cx="8784976" cy="4392488"/>
          </a:xfrm>
        </p:spPr>
        <p:txBody>
          <a:bodyPr/>
          <a:lstStyle/>
          <a:p>
            <a:r>
              <a:rPr lang="ja-JP" altLang="en-US" sz="2800" dirty="0" smtClean="0"/>
              <a:t>個人</a:t>
            </a:r>
            <a:r>
              <a:rPr lang="ja-JP" altLang="en-US" sz="2800" dirty="0"/>
              <a:t>の連絡先と親族に関する情報</a:t>
            </a:r>
          </a:p>
          <a:p>
            <a:r>
              <a:rPr lang="ja-JP" altLang="en-US" sz="2800" dirty="0"/>
              <a:t>既往症（服用中または過去に服用したことのある薬の詳細を含む）</a:t>
            </a:r>
          </a:p>
          <a:p>
            <a:r>
              <a:rPr lang="ja-JP" altLang="en-US" sz="2800" dirty="0"/>
              <a:t>心臓に関する質問票</a:t>
            </a:r>
          </a:p>
          <a:p>
            <a:r>
              <a:rPr lang="ja-JP" altLang="en-US" sz="2800" dirty="0"/>
              <a:t>ライフスタイル、フィットネスに関する情報</a:t>
            </a:r>
          </a:p>
          <a:p>
            <a:r>
              <a:rPr lang="ja-JP" altLang="en-US" sz="2800" dirty="0"/>
              <a:t>傷害歴</a:t>
            </a:r>
          </a:p>
          <a:p>
            <a:r>
              <a:rPr lang="ja-JP" altLang="en-US" sz="2800" dirty="0"/>
              <a:t>ラグビーの</a:t>
            </a:r>
            <a:r>
              <a:rPr lang="ja-JP" altLang="en-US" sz="2800" dirty="0" smtClean="0"/>
              <a:t>経験</a:t>
            </a:r>
            <a:endParaRPr lang="en-US" altLang="ja-JP" sz="2800" dirty="0" smtClean="0"/>
          </a:p>
          <a:p>
            <a:pPr marL="0" indent="0">
              <a:buNone/>
            </a:pPr>
            <a:r>
              <a:rPr lang="ja-JP" altLang="en-US" sz="2800" dirty="0"/>
              <a:t>プレーヤープロフィールの</a:t>
            </a:r>
            <a:r>
              <a:rPr lang="ja-JP" altLang="en-US" sz="2800" dirty="0" smtClean="0"/>
              <a:t>例</a:t>
            </a:r>
            <a:r>
              <a:rPr lang="en-US" altLang="ja-JP" sz="2800" dirty="0" smtClean="0">
                <a:hlinkClick r:id="rId2"/>
              </a:rPr>
              <a:t>www.irbrugbyready.com/ja/downloads</a:t>
            </a:r>
            <a:endParaRPr lang="ja-JP" altLang="en-US" sz="2800" dirty="0"/>
          </a:p>
        </p:txBody>
      </p:sp>
      <p:sp>
        <p:nvSpPr>
          <p:cNvPr id="6" name="テキスト ボックス 5"/>
          <p:cNvSpPr txBox="1"/>
          <p:nvPr/>
        </p:nvSpPr>
        <p:spPr>
          <a:xfrm>
            <a:off x="152780" y="1094913"/>
            <a:ext cx="458780" cy="584775"/>
          </a:xfrm>
          <a:prstGeom prst="rect">
            <a:avLst/>
          </a:prstGeom>
          <a:noFill/>
        </p:spPr>
        <p:txBody>
          <a:bodyPr wrap="none" rtlCol="0">
            <a:spAutoFit/>
          </a:bodyPr>
          <a:lstStyle/>
          <a:p>
            <a:r>
              <a:rPr kumimoji="1" lang="en-US" altLang="ja-JP" sz="3200" u="sng" dirty="0" smtClean="0">
                <a:solidFill>
                  <a:srgbClr val="FF0000"/>
                </a:solidFill>
              </a:rPr>
              <a:t>A</a:t>
            </a:r>
            <a:endParaRPr kumimoji="1" lang="ja-JP" altLang="en-US" sz="3200" u="sng" dirty="0">
              <a:solidFill>
                <a:srgbClr val="FF0000"/>
              </a:solidFill>
            </a:endParaRPr>
          </a:p>
        </p:txBody>
      </p:sp>
    </p:spTree>
    <p:extLst>
      <p:ext uri="{BB962C8B-B14F-4D97-AF65-F5344CB8AC3E}">
        <p14:creationId xmlns:p14="http://schemas.microsoft.com/office/powerpoint/2010/main" val="22506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8229600" cy="1143000"/>
          </a:xfrm>
        </p:spPr>
        <p:txBody>
          <a:bodyPr/>
          <a:lstStyle/>
          <a:p>
            <a:r>
              <a:rPr kumimoji="1" lang="en-US" altLang="ja-JP" sz="3200" u="sng" dirty="0" smtClean="0">
                <a:solidFill>
                  <a:schemeClr val="accent2"/>
                </a:solidFill>
              </a:rPr>
              <a:t>Q:</a:t>
            </a:r>
            <a:r>
              <a:rPr kumimoji="1" lang="ja-JP" altLang="en-US" sz="3200" u="sng" dirty="0" smtClean="0">
                <a:solidFill>
                  <a:schemeClr val="accent2"/>
                </a:solidFill>
              </a:rPr>
              <a:t>プロファイリングシートより得られた情報で</a:t>
            </a:r>
            <a:r>
              <a:rPr kumimoji="1" lang="en-US" altLang="ja-JP" sz="3200" u="sng" dirty="0" smtClean="0">
                <a:solidFill>
                  <a:schemeClr val="accent2"/>
                </a:solidFill>
              </a:rPr>
              <a:t/>
            </a:r>
            <a:br>
              <a:rPr kumimoji="1" lang="en-US" altLang="ja-JP" sz="3200" u="sng" dirty="0" smtClean="0">
                <a:solidFill>
                  <a:schemeClr val="accent2"/>
                </a:solidFill>
              </a:rPr>
            </a:br>
            <a:r>
              <a:rPr kumimoji="1" lang="ja-JP" altLang="en-US" sz="3200" u="sng" dirty="0" smtClean="0">
                <a:solidFill>
                  <a:schemeClr val="accent2"/>
                </a:solidFill>
              </a:rPr>
              <a:t>特に注意が必要な選手は？</a:t>
            </a:r>
            <a:endParaRPr kumimoji="1" lang="ja-JP" altLang="en-US" sz="3200" u="sng" dirty="0">
              <a:solidFill>
                <a:schemeClr val="accent2"/>
              </a:solidFill>
            </a:endParaRPr>
          </a:p>
        </p:txBody>
      </p:sp>
      <p:sp>
        <p:nvSpPr>
          <p:cNvPr id="3" name="コンテンツ プレースホルダー 2"/>
          <p:cNvSpPr>
            <a:spLocks noGrp="1"/>
          </p:cNvSpPr>
          <p:nvPr>
            <p:ph idx="1"/>
          </p:nvPr>
        </p:nvSpPr>
        <p:spPr>
          <a:xfrm>
            <a:off x="179512" y="1772816"/>
            <a:ext cx="8758908" cy="3960440"/>
          </a:xfrm>
        </p:spPr>
        <p:txBody>
          <a:bodyPr/>
          <a:lstStyle/>
          <a:p>
            <a:r>
              <a:rPr lang="ja-JP" altLang="en-US" sz="2800" dirty="0"/>
              <a:t>エージグレード</a:t>
            </a:r>
            <a:r>
              <a:rPr lang="en-US" altLang="ja-JP" sz="2800" dirty="0"/>
              <a:t>(19</a:t>
            </a:r>
            <a:r>
              <a:rPr lang="ja-JP" altLang="en-US" sz="2800" dirty="0"/>
              <a:t>歳以下の</a:t>
            </a:r>
            <a:r>
              <a:rPr lang="en-US" altLang="ja-JP" sz="2800" dirty="0"/>
              <a:t>)</a:t>
            </a:r>
            <a:r>
              <a:rPr lang="ja-JP" altLang="en-US" sz="2800" dirty="0" smtClean="0"/>
              <a:t>プレーヤー</a:t>
            </a:r>
            <a:endParaRPr lang="en-US" altLang="ja-JP" sz="2800" dirty="0" smtClean="0"/>
          </a:p>
          <a:p>
            <a:r>
              <a:rPr lang="ja-JP" altLang="en-US" sz="2800" dirty="0" smtClean="0"/>
              <a:t>新しい</a:t>
            </a:r>
            <a:r>
              <a:rPr lang="ja-JP" altLang="en-US" sz="2800" dirty="0"/>
              <a:t>プレーヤー</a:t>
            </a:r>
          </a:p>
          <a:p>
            <a:r>
              <a:rPr lang="ja-JP" altLang="en-US" sz="2800" dirty="0"/>
              <a:t>傷害を負っているプレーヤー</a:t>
            </a:r>
          </a:p>
          <a:p>
            <a:r>
              <a:rPr lang="ja-JP" altLang="en-US" sz="2800" dirty="0"/>
              <a:t>過去に</a:t>
            </a:r>
            <a:r>
              <a:rPr lang="ja-JP" altLang="en-US" sz="2800" dirty="0" smtClean="0"/>
              <a:t>脳振盪</a:t>
            </a:r>
            <a:r>
              <a:rPr lang="ja-JP" altLang="en-US" sz="2800" dirty="0"/>
              <a:t>を起こしたことがあるプレーヤー</a:t>
            </a:r>
          </a:p>
          <a:p>
            <a:r>
              <a:rPr lang="ja-JP" altLang="en-US" sz="2800" dirty="0"/>
              <a:t>過去に首に傷害を負ったことがある</a:t>
            </a:r>
            <a:r>
              <a:rPr lang="ja-JP" altLang="en-US" sz="2800" dirty="0" smtClean="0"/>
              <a:t>フロントロー　　　　　プレーヤー</a:t>
            </a:r>
            <a:endParaRPr lang="ja-JP" altLang="en-US" sz="2800" dirty="0"/>
          </a:p>
          <a:p>
            <a:r>
              <a:rPr lang="ja-JP" altLang="en-US" sz="2800" dirty="0"/>
              <a:t>脊椎や関節に変性疾患を患っている高齢のプレーヤー</a:t>
            </a:r>
          </a:p>
          <a:p>
            <a:endParaRPr kumimoji="1" lang="ja-JP" altLang="en-US" sz="2800" dirty="0"/>
          </a:p>
        </p:txBody>
      </p:sp>
      <p:sp>
        <p:nvSpPr>
          <p:cNvPr id="4" name="テキスト ボックス 3"/>
          <p:cNvSpPr txBox="1"/>
          <p:nvPr/>
        </p:nvSpPr>
        <p:spPr>
          <a:xfrm>
            <a:off x="265410" y="1305068"/>
            <a:ext cx="458780" cy="584775"/>
          </a:xfrm>
          <a:prstGeom prst="rect">
            <a:avLst/>
          </a:prstGeom>
          <a:noFill/>
        </p:spPr>
        <p:txBody>
          <a:bodyPr wrap="none" rtlCol="0">
            <a:spAutoFit/>
          </a:bodyPr>
          <a:lstStyle/>
          <a:p>
            <a:r>
              <a:rPr kumimoji="1" lang="en-US" altLang="ja-JP" sz="3200" u="sng" dirty="0" smtClean="0">
                <a:solidFill>
                  <a:srgbClr val="FF0000"/>
                </a:solidFill>
              </a:rPr>
              <a:t>A</a:t>
            </a:r>
            <a:endParaRPr kumimoji="1" lang="ja-JP" altLang="en-US" sz="3200" u="sng" dirty="0">
              <a:solidFill>
                <a:srgbClr val="FF0000"/>
              </a:solidFill>
            </a:endParaRPr>
          </a:p>
        </p:txBody>
      </p:sp>
    </p:spTree>
    <p:extLst>
      <p:ext uri="{BB962C8B-B14F-4D97-AF65-F5344CB8AC3E}">
        <p14:creationId xmlns:p14="http://schemas.microsoft.com/office/powerpoint/2010/main" val="128584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solidFill>
                  <a:schemeClr val="accent2"/>
                </a:solidFill>
              </a:rPr>
              <a:t>用具、環境、緊急時の対策</a:t>
            </a:r>
            <a:endParaRPr kumimoji="1" lang="ja-JP" altLang="en-US" dirty="0">
              <a:solidFill>
                <a:schemeClr val="accent2"/>
              </a:solidFill>
            </a:endParaRPr>
          </a:p>
        </p:txBody>
      </p:sp>
    </p:spTree>
    <p:extLst>
      <p:ext uri="{BB962C8B-B14F-4D97-AF65-F5344CB8AC3E}">
        <p14:creationId xmlns:p14="http://schemas.microsoft.com/office/powerpoint/2010/main" val="2112059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850106"/>
          </a:xfrm>
        </p:spPr>
        <p:txBody>
          <a:bodyPr/>
          <a:lstStyle/>
          <a:p>
            <a:r>
              <a:rPr kumimoji="1" lang="ja-JP" altLang="en-US" dirty="0" smtClean="0">
                <a:solidFill>
                  <a:schemeClr val="accent2"/>
                </a:solidFill>
              </a:rPr>
              <a:t>プレーヤーの用具について</a:t>
            </a:r>
            <a:endParaRPr kumimoji="1" lang="ja-JP" altLang="en-US" dirty="0">
              <a:solidFill>
                <a:schemeClr val="accent2"/>
              </a:solidFill>
            </a:endParaRPr>
          </a:p>
        </p:txBody>
      </p:sp>
      <p:sp>
        <p:nvSpPr>
          <p:cNvPr id="3" name="コンテンツ プレースホルダー 2"/>
          <p:cNvSpPr>
            <a:spLocks noGrp="1"/>
          </p:cNvSpPr>
          <p:nvPr>
            <p:ph idx="1"/>
          </p:nvPr>
        </p:nvSpPr>
        <p:spPr>
          <a:xfrm>
            <a:off x="323528" y="908720"/>
            <a:ext cx="6624736" cy="4525963"/>
          </a:xfrm>
        </p:spPr>
        <p:txBody>
          <a:bodyPr/>
          <a:lstStyle/>
          <a:p>
            <a:pPr marL="0" indent="0">
              <a:buNone/>
            </a:pPr>
            <a:r>
              <a:rPr kumimoji="1" lang="en-US" altLang="ja-JP" sz="2800" u="sng" dirty="0" smtClean="0">
                <a:solidFill>
                  <a:schemeClr val="accent2"/>
                </a:solidFill>
              </a:rPr>
              <a:t>Q:</a:t>
            </a:r>
            <a:r>
              <a:rPr kumimoji="1" lang="ja-JP" altLang="en-US" sz="2800" u="sng" dirty="0" smtClean="0">
                <a:solidFill>
                  <a:schemeClr val="accent2"/>
                </a:solidFill>
              </a:rPr>
              <a:t>マウスガードの役割は？</a:t>
            </a:r>
            <a:endParaRPr kumimoji="1" lang="en-US" altLang="ja-JP" sz="2800" u="sng" dirty="0" smtClean="0">
              <a:solidFill>
                <a:schemeClr val="accent2"/>
              </a:solidFill>
            </a:endParaRPr>
          </a:p>
          <a:p>
            <a:pPr marL="0" indent="0">
              <a:buNone/>
            </a:pPr>
            <a:endParaRPr kumimoji="1" lang="en-US" altLang="ja-JP" sz="2800" dirty="0" smtClean="0"/>
          </a:p>
          <a:p>
            <a:pPr marL="0" indent="0">
              <a:buNone/>
            </a:pPr>
            <a:endParaRPr kumimoji="1" lang="en-US" altLang="ja-JP" sz="2800" dirty="0" smtClean="0"/>
          </a:p>
          <a:p>
            <a:pPr marL="0" indent="0">
              <a:buNone/>
            </a:pPr>
            <a:r>
              <a:rPr lang="en-US" altLang="ja-JP" sz="2800" u="sng" dirty="0" smtClean="0">
                <a:solidFill>
                  <a:schemeClr val="accent2"/>
                </a:solidFill>
              </a:rPr>
              <a:t>Q:</a:t>
            </a:r>
            <a:r>
              <a:rPr lang="ja-JP" altLang="en-US" sz="2800" u="sng" dirty="0" smtClean="0">
                <a:solidFill>
                  <a:schemeClr val="accent2"/>
                </a:solidFill>
              </a:rPr>
              <a:t>ヘッドギアの役割は？</a:t>
            </a:r>
            <a:endParaRPr lang="en-US" altLang="ja-JP" sz="2800" u="sng" dirty="0" smtClean="0">
              <a:solidFill>
                <a:schemeClr val="accent2"/>
              </a:solidFill>
            </a:endParaRPr>
          </a:p>
          <a:p>
            <a:endParaRPr lang="en-US" altLang="ja-JP" sz="2800" dirty="0"/>
          </a:p>
          <a:p>
            <a:pPr marL="0" indent="0">
              <a:buNone/>
            </a:pPr>
            <a:endParaRPr lang="en-US" altLang="ja-JP" sz="2800" dirty="0"/>
          </a:p>
          <a:p>
            <a:pPr marL="0" indent="0">
              <a:buNone/>
            </a:pPr>
            <a:endParaRPr lang="en-US" altLang="ja-JP" sz="2800" dirty="0"/>
          </a:p>
          <a:p>
            <a:pPr marL="0" indent="0">
              <a:buNone/>
            </a:pPr>
            <a:r>
              <a:rPr kumimoji="1" lang="en-US" altLang="ja-JP" sz="2800" u="sng" dirty="0" smtClean="0">
                <a:solidFill>
                  <a:schemeClr val="accent2"/>
                </a:solidFill>
              </a:rPr>
              <a:t>Q:</a:t>
            </a:r>
            <a:r>
              <a:rPr kumimoji="1" lang="ja-JP" altLang="en-US" sz="2800" u="sng" dirty="0" smtClean="0">
                <a:solidFill>
                  <a:schemeClr val="accent2"/>
                </a:solidFill>
              </a:rPr>
              <a:t>パッド</a:t>
            </a:r>
            <a:r>
              <a:rPr kumimoji="1" lang="ja-JP" altLang="en-US" sz="2800" u="sng" dirty="0">
                <a:solidFill>
                  <a:schemeClr val="accent2"/>
                </a:solidFill>
              </a:rPr>
              <a:t>の</a:t>
            </a:r>
            <a:r>
              <a:rPr kumimoji="1" lang="ja-JP" altLang="en-US" sz="2800" u="sng" dirty="0" smtClean="0">
                <a:solidFill>
                  <a:schemeClr val="accent2"/>
                </a:solidFill>
              </a:rPr>
              <a:t>付いた</a:t>
            </a:r>
            <a:r>
              <a:rPr lang="ja-JP" altLang="en-US" sz="2800" u="sng" dirty="0">
                <a:solidFill>
                  <a:schemeClr val="accent2"/>
                </a:solidFill>
              </a:rPr>
              <a:t>用具の役割</a:t>
            </a:r>
            <a:r>
              <a:rPr lang="ja-JP" altLang="en-US" sz="2800" u="sng" dirty="0" smtClean="0">
                <a:solidFill>
                  <a:schemeClr val="accent2"/>
                </a:solidFill>
              </a:rPr>
              <a:t>は？</a:t>
            </a:r>
            <a:endParaRPr kumimoji="1" lang="ja-JP" altLang="en-US" sz="2800" u="sng" dirty="0">
              <a:solidFill>
                <a:schemeClr val="accent2"/>
              </a:solidFill>
            </a:endParaRPr>
          </a:p>
        </p:txBody>
      </p:sp>
      <p:sp>
        <p:nvSpPr>
          <p:cNvPr id="4" name="テキスト ボックス 3"/>
          <p:cNvSpPr txBox="1"/>
          <p:nvPr/>
        </p:nvSpPr>
        <p:spPr>
          <a:xfrm>
            <a:off x="986348" y="1340768"/>
            <a:ext cx="7926056" cy="954107"/>
          </a:xfrm>
          <a:prstGeom prst="rect">
            <a:avLst/>
          </a:prstGeom>
          <a:noFill/>
        </p:spPr>
        <p:txBody>
          <a:bodyPr wrap="square" rtlCol="0">
            <a:spAutoFit/>
          </a:bodyPr>
          <a:lstStyle/>
          <a:p>
            <a:r>
              <a:rPr lang="ja-JP" altLang="en-US" sz="2800" dirty="0" smtClean="0"/>
              <a:t>　質</a:t>
            </a:r>
            <a:r>
              <a:rPr lang="ja-JP" altLang="en-US" sz="2800" dirty="0"/>
              <a:t>の良いマウスガードは歯とその周りの軟部組織を保護し、顎顔面外傷の予防に</a:t>
            </a:r>
            <a:r>
              <a:rPr lang="ja-JP" altLang="en-US" sz="2800" dirty="0" smtClean="0"/>
              <a:t>役立つ。</a:t>
            </a:r>
            <a:endParaRPr kumimoji="1" lang="ja-JP" altLang="en-US" sz="2800" dirty="0"/>
          </a:p>
        </p:txBody>
      </p:sp>
      <p:sp>
        <p:nvSpPr>
          <p:cNvPr id="5" name="テキスト ボックス 4"/>
          <p:cNvSpPr txBox="1"/>
          <p:nvPr/>
        </p:nvSpPr>
        <p:spPr>
          <a:xfrm>
            <a:off x="1000592" y="2924944"/>
            <a:ext cx="8073672" cy="1384995"/>
          </a:xfrm>
          <a:prstGeom prst="rect">
            <a:avLst/>
          </a:prstGeom>
          <a:noFill/>
        </p:spPr>
        <p:txBody>
          <a:bodyPr wrap="square" rtlCol="0">
            <a:spAutoFit/>
          </a:bodyPr>
          <a:lstStyle/>
          <a:p>
            <a:r>
              <a:rPr lang="ja-JP" altLang="en-US" sz="2800" dirty="0" smtClean="0"/>
              <a:t>　頭部</a:t>
            </a:r>
            <a:r>
              <a:rPr lang="ja-JP" altLang="en-US" sz="2800" dirty="0"/>
              <a:t>と耳の外傷を</a:t>
            </a:r>
            <a:r>
              <a:rPr lang="ja-JP" altLang="en-US" sz="2800" dirty="0" smtClean="0"/>
              <a:t>防ぐ。ヘッドギア</a:t>
            </a:r>
            <a:r>
              <a:rPr lang="ja-JP" altLang="en-US" sz="2800" dirty="0"/>
              <a:t>が</a:t>
            </a:r>
            <a:r>
              <a:rPr lang="ja-JP" altLang="en-US" sz="2800" dirty="0" smtClean="0"/>
              <a:t>脳振盪</a:t>
            </a:r>
            <a:r>
              <a:rPr lang="ja-JP" altLang="en-US" sz="2800" dirty="0"/>
              <a:t>の防止に効果があるという証拠</a:t>
            </a:r>
            <a:r>
              <a:rPr lang="ja-JP" altLang="en-US" sz="2800" dirty="0" smtClean="0"/>
              <a:t>はないが、直接的な衝撃に対する頭部への保護効果は証明されている。</a:t>
            </a:r>
            <a:endParaRPr kumimoji="1" lang="ja-JP" altLang="en-US" sz="2800" dirty="0"/>
          </a:p>
        </p:txBody>
      </p:sp>
      <p:sp>
        <p:nvSpPr>
          <p:cNvPr id="6" name="テキスト ボックス 5"/>
          <p:cNvSpPr txBox="1"/>
          <p:nvPr/>
        </p:nvSpPr>
        <p:spPr>
          <a:xfrm>
            <a:off x="1074400" y="4950167"/>
            <a:ext cx="7602056" cy="954107"/>
          </a:xfrm>
          <a:prstGeom prst="rect">
            <a:avLst/>
          </a:prstGeom>
          <a:noFill/>
        </p:spPr>
        <p:txBody>
          <a:bodyPr wrap="square" rtlCol="0">
            <a:spAutoFit/>
          </a:bodyPr>
          <a:lstStyle/>
          <a:p>
            <a:r>
              <a:rPr lang="ja-JP" altLang="en-US" sz="2800" dirty="0" smtClean="0"/>
              <a:t>　プレーヤー</a:t>
            </a:r>
            <a:r>
              <a:rPr lang="ja-JP" altLang="en-US" sz="2800" dirty="0"/>
              <a:t>が打撲、切り傷、擦り傷などの小さな外傷を負う可能性を減少させるのに効果的で</a:t>
            </a:r>
            <a:r>
              <a:rPr lang="ja-JP" altLang="en-US" sz="2800" dirty="0" smtClean="0"/>
              <a:t>ある</a:t>
            </a:r>
            <a:endParaRPr kumimoji="1" lang="ja-JP" altLang="en-US" sz="2800" dirty="0"/>
          </a:p>
        </p:txBody>
      </p:sp>
      <p:sp>
        <p:nvSpPr>
          <p:cNvPr id="7" name="テキスト ボックス 6"/>
          <p:cNvSpPr txBox="1"/>
          <p:nvPr/>
        </p:nvSpPr>
        <p:spPr>
          <a:xfrm>
            <a:off x="577078" y="1340256"/>
            <a:ext cx="423514" cy="523220"/>
          </a:xfrm>
          <a:prstGeom prst="rect">
            <a:avLst/>
          </a:prstGeom>
          <a:noFill/>
        </p:spPr>
        <p:txBody>
          <a:bodyPr wrap="none" rtlCol="0">
            <a:spAutoFit/>
          </a:bodyPr>
          <a:lstStyle/>
          <a:p>
            <a:r>
              <a:rPr kumimoji="1" lang="en-US" altLang="ja-JP" sz="2800" u="sng" dirty="0" smtClean="0">
                <a:solidFill>
                  <a:srgbClr val="FF0000"/>
                </a:solidFill>
              </a:rPr>
              <a:t>A</a:t>
            </a:r>
            <a:endParaRPr kumimoji="1" lang="ja-JP" altLang="en-US" sz="2800" u="sng" dirty="0">
              <a:solidFill>
                <a:srgbClr val="FF0000"/>
              </a:solidFill>
            </a:endParaRPr>
          </a:p>
        </p:txBody>
      </p:sp>
      <p:sp>
        <p:nvSpPr>
          <p:cNvPr id="8" name="テキスト ボックス 7"/>
          <p:cNvSpPr txBox="1"/>
          <p:nvPr/>
        </p:nvSpPr>
        <p:spPr>
          <a:xfrm>
            <a:off x="517721" y="4950167"/>
            <a:ext cx="423514" cy="523220"/>
          </a:xfrm>
          <a:prstGeom prst="rect">
            <a:avLst/>
          </a:prstGeom>
          <a:noFill/>
        </p:spPr>
        <p:txBody>
          <a:bodyPr wrap="none" rtlCol="0">
            <a:spAutoFit/>
          </a:bodyPr>
          <a:lstStyle/>
          <a:p>
            <a:r>
              <a:rPr kumimoji="1" lang="en-US" altLang="ja-JP" sz="2800" u="sng" dirty="0" smtClean="0">
                <a:solidFill>
                  <a:srgbClr val="FF0000"/>
                </a:solidFill>
              </a:rPr>
              <a:t>A</a:t>
            </a:r>
            <a:endParaRPr kumimoji="1" lang="ja-JP" altLang="en-US" sz="2800" u="sng" dirty="0">
              <a:solidFill>
                <a:srgbClr val="FF0000"/>
              </a:solidFill>
            </a:endParaRPr>
          </a:p>
        </p:txBody>
      </p:sp>
      <p:sp>
        <p:nvSpPr>
          <p:cNvPr id="9" name="テキスト ボックス 8"/>
          <p:cNvSpPr txBox="1"/>
          <p:nvPr/>
        </p:nvSpPr>
        <p:spPr>
          <a:xfrm>
            <a:off x="577078" y="2909151"/>
            <a:ext cx="423514" cy="523220"/>
          </a:xfrm>
          <a:prstGeom prst="rect">
            <a:avLst/>
          </a:prstGeom>
          <a:noFill/>
        </p:spPr>
        <p:txBody>
          <a:bodyPr wrap="none" rtlCol="0">
            <a:spAutoFit/>
          </a:bodyPr>
          <a:lstStyle/>
          <a:p>
            <a:r>
              <a:rPr kumimoji="1" lang="en-US" altLang="ja-JP" sz="2800" u="sng" dirty="0" smtClean="0">
                <a:solidFill>
                  <a:srgbClr val="FF0000"/>
                </a:solidFill>
              </a:rPr>
              <a:t>A</a:t>
            </a:r>
            <a:endParaRPr kumimoji="1" lang="ja-JP" altLang="en-US" sz="2800" u="sng" dirty="0">
              <a:solidFill>
                <a:srgbClr val="FF0000"/>
              </a:solidFill>
            </a:endParaRPr>
          </a:p>
        </p:txBody>
      </p:sp>
    </p:spTree>
    <p:extLst>
      <p:ext uri="{BB962C8B-B14F-4D97-AF65-F5344CB8AC3E}">
        <p14:creationId xmlns:p14="http://schemas.microsoft.com/office/powerpoint/2010/main" val="351094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634082"/>
          </a:xfrm>
        </p:spPr>
        <p:txBody>
          <a:bodyPr/>
          <a:lstStyle/>
          <a:p>
            <a:r>
              <a:rPr kumimoji="1" lang="ja-JP" altLang="en-US" dirty="0" smtClean="0">
                <a:solidFill>
                  <a:schemeClr val="accent2"/>
                </a:solidFill>
              </a:rPr>
              <a:t>プレーの環境</a:t>
            </a:r>
            <a:endParaRPr kumimoji="1" lang="ja-JP" altLang="en-US" dirty="0">
              <a:solidFill>
                <a:schemeClr val="accent2"/>
              </a:solidFill>
            </a:endParaRPr>
          </a:p>
        </p:txBody>
      </p:sp>
      <p:sp>
        <p:nvSpPr>
          <p:cNvPr id="3" name="コンテンツ プレースホルダー 2"/>
          <p:cNvSpPr>
            <a:spLocks noGrp="1"/>
          </p:cNvSpPr>
          <p:nvPr>
            <p:ph idx="1"/>
          </p:nvPr>
        </p:nvSpPr>
        <p:spPr>
          <a:xfrm>
            <a:off x="467544" y="692696"/>
            <a:ext cx="8229600" cy="6048672"/>
          </a:xfrm>
        </p:spPr>
        <p:txBody>
          <a:bodyPr/>
          <a:lstStyle/>
          <a:p>
            <a:pPr marL="0" indent="0">
              <a:buNone/>
            </a:pPr>
            <a:r>
              <a:rPr kumimoji="1" lang="en-US" altLang="ja-JP" sz="2800" u="sng" dirty="0" smtClean="0">
                <a:solidFill>
                  <a:schemeClr val="accent2"/>
                </a:solidFill>
              </a:rPr>
              <a:t>Q:</a:t>
            </a:r>
            <a:r>
              <a:rPr kumimoji="1" lang="ja-JP" altLang="en-US" sz="2800" u="sng" dirty="0" smtClean="0">
                <a:solidFill>
                  <a:schemeClr val="accent2"/>
                </a:solidFill>
              </a:rPr>
              <a:t>競技場</a:t>
            </a:r>
            <a:endParaRPr kumimoji="1" lang="en-US" altLang="ja-JP" sz="2800" u="sng" dirty="0" smtClean="0">
              <a:solidFill>
                <a:schemeClr val="accent2"/>
              </a:solidFill>
            </a:endParaRPr>
          </a:p>
          <a:p>
            <a:pPr marL="0" indent="0">
              <a:buNone/>
            </a:pPr>
            <a:endParaRPr lang="en-US" altLang="ja-JP" sz="2800" dirty="0"/>
          </a:p>
          <a:p>
            <a:pPr marL="0" indent="0">
              <a:buNone/>
            </a:pPr>
            <a:endParaRPr lang="en-US" altLang="ja-JP" sz="2800" dirty="0"/>
          </a:p>
          <a:p>
            <a:pPr marL="0" indent="0">
              <a:buNone/>
            </a:pPr>
            <a:r>
              <a:rPr kumimoji="1" lang="en-US" altLang="ja-JP" sz="2800" u="sng" dirty="0" smtClean="0">
                <a:solidFill>
                  <a:schemeClr val="accent2"/>
                </a:solidFill>
              </a:rPr>
              <a:t>Q:</a:t>
            </a:r>
            <a:r>
              <a:rPr kumimoji="1" lang="ja-JP" altLang="en-US" sz="2800" u="sng" dirty="0" smtClean="0">
                <a:solidFill>
                  <a:schemeClr val="accent2"/>
                </a:solidFill>
              </a:rPr>
              <a:t>プレーヤー用具</a:t>
            </a:r>
            <a:endParaRPr kumimoji="1" lang="en-US" altLang="ja-JP" sz="2800" u="sng" dirty="0" smtClean="0">
              <a:solidFill>
                <a:schemeClr val="accent2"/>
              </a:solidFill>
            </a:endParaRPr>
          </a:p>
          <a:p>
            <a:endParaRPr lang="en-US" altLang="ja-JP" sz="2800" dirty="0"/>
          </a:p>
          <a:p>
            <a:pPr marL="0" indent="0">
              <a:buNone/>
            </a:pPr>
            <a:endParaRPr kumimoji="1" lang="en-US" altLang="ja-JP" sz="2800" dirty="0" smtClean="0"/>
          </a:p>
          <a:p>
            <a:pPr marL="0" indent="0">
              <a:buNone/>
            </a:pPr>
            <a:endParaRPr lang="en-US" altLang="ja-JP" sz="2800" dirty="0" smtClean="0"/>
          </a:p>
          <a:p>
            <a:pPr marL="0" indent="0">
              <a:buNone/>
            </a:pPr>
            <a:endParaRPr lang="en-US" altLang="ja-JP" sz="2800" dirty="0"/>
          </a:p>
          <a:p>
            <a:pPr marL="0" indent="0">
              <a:buNone/>
            </a:pPr>
            <a:r>
              <a:rPr lang="en-US" altLang="ja-JP" sz="2800" u="sng" dirty="0" smtClean="0">
                <a:solidFill>
                  <a:schemeClr val="accent2"/>
                </a:solidFill>
              </a:rPr>
              <a:t>Q:</a:t>
            </a:r>
            <a:r>
              <a:rPr lang="ja-JP" altLang="en-US" sz="2800" u="sng" dirty="0" smtClean="0">
                <a:solidFill>
                  <a:schemeClr val="accent2"/>
                </a:solidFill>
              </a:rPr>
              <a:t>天候</a:t>
            </a:r>
            <a:endParaRPr kumimoji="1" lang="ja-JP" altLang="en-US" sz="2800" u="sng" dirty="0">
              <a:solidFill>
                <a:schemeClr val="accent2"/>
              </a:solidFill>
            </a:endParaRPr>
          </a:p>
        </p:txBody>
      </p:sp>
      <p:sp>
        <p:nvSpPr>
          <p:cNvPr id="4" name="正方形/長方形 3"/>
          <p:cNvSpPr/>
          <p:nvPr/>
        </p:nvSpPr>
        <p:spPr>
          <a:xfrm>
            <a:off x="827584" y="1052736"/>
            <a:ext cx="7992888" cy="954107"/>
          </a:xfrm>
          <a:prstGeom prst="rect">
            <a:avLst/>
          </a:prstGeom>
        </p:spPr>
        <p:txBody>
          <a:bodyPr wrap="square">
            <a:spAutoFit/>
          </a:bodyPr>
          <a:lstStyle/>
          <a:p>
            <a:r>
              <a:rPr lang="ja-JP" altLang="en-US" sz="2800" dirty="0"/>
              <a:t>　</a:t>
            </a:r>
            <a:r>
              <a:rPr lang="ja-JP" altLang="en-US" sz="2800" dirty="0" smtClean="0"/>
              <a:t>周辺</a:t>
            </a:r>
            <a:r>
              <a:rPr lang="ja-JP" altLang="en-US" sz="2800" dirty="0"/>
              <a:t>にフェンスや囲いがある場合、タッチラインから安全な距離に離れ、適切なパッドで覆われている</a:t>
            </a:r>
          </a:p>
        </p:txBody>
      </p:sp>
      <p:sp>
        <p:nvSpPr>
          <p:cNvPr id="7" name="正方形/長方形 6"/>
          <p:cNvSpPr/>
          <p:nvPr/>
        </p:nvSpPr>
        <p:spPr>
          <a:xfrm>
            <a:off x="979984" y="2636912"/>
            <a:ext cx="7992888" cy="1815882"/>
          </a:xfrm>
          <a:prstGeom prst="rect">
            <a:avLst/>
          </a:prstGeom>
        </p:spPr>
        <p:txBody>
          <a:bodyPr wrap="square">
            <a:spAutoFit/>
          </a:bodyPr>
          <a:lstStyle/>
          <a:p>
            <a:r>
              <a:rPr lang="ja-JP" altLang="en-US" sz="2800" dirty="0"/>
              <a:t>　</a:t>
            </a:r>
            <a:r>
              <a:rPr lang="ja-JP" altLang="en-US" sz="2800" dirty="0" smtClean="0"/>
              <a:t>ゴールポストのパッド。スクラムマシン</a:t>
            </a:r>
            <a:r>
              <a:rPr lang="ja-JP" altLang="en-US" sz="2800" dirty="0"/>
              <a:t>、タックルおよび</a:t>
            </a:r>
            <a:r>
              <a:rPr lang="ja-JP" altLang="en-US" sz="2800" dirty="0" smtClean="0"/>
              <a:t>ラッキングバッグに手入れ</a:t>
            </a:r>
            <a:r>
              <a:rPr lang="ja-JP" altLang="en-US" sz="2800" dirty="0"/>
              <a:t>が行き届いていること。コーナーフラッグは、適切な場所に置かれ、衝突に対し柔軟性があるものにしてください。</a:t>
            </a:r>
          </a:p>
        </p:txBody>
      </p:sp>
      <p:sp>
        <p:nvSpPr>
          <p:cNvPr id="8" name="正方形/長方形 7"/>
          <p:cNvSpPr/>
          <p:nvPr/>
        </p:nvSpPr>
        <p:spPr>
          <a:xfrm>
            <a:off x="827584" y="5229200"/>
            <a:ext cx="7992888" cy="954107"/>
          </a:xfrm>
          <a:prstGeom prst="rect">
            <a:avLst/>
          </a:prstGeom>
        </p:spPr>
        <p:txBody>
          <a:bodyPr wrap="square">
            <a:spAutoFit/>
          </a:bodyPr>
          <a:lstStyle/>
          <a:p>
            <a:r>
              <a:rPr lang="ja-JP" altLang="en-US" sz="2800" dirty="0" smtClean="0"/>
              <a:t>　熱中症</a:t>
            </a:r>
            <a:r>
              <a:rPr lang="ja-JP" altLang="en-US" sz="2800" dirty="0"/>
              <a:t>、脱水症、</a:t>
            </a:r>
            <a:r>
              <a:rPr lang="ja-JP" altLang="en-US" sz="2800" dirty="0" smtClean="0"/>
              <a:t>低体温症の予防のため、適切</a:t>
            </a:r>
            <a:r>
              <a:rPr lang="ja-JP" altLang="en-US" sz="2800" dirty="0"/>
              <a:t>で十分な服装を心がけてください。</a:t>
            </a:r>
          </a:p>
        </p:txBody>
      </p:sp>
      <p:sp>
        <p:nvSpPr>
          <p:cNvPr id="9" name="テキスト ボックス 8"/>
          <p:cNvSpPr txBox="1"/>
          <p:nvPr/>
        </p:nvSpPr>
        <p:spPr>
          <a:xfrm>
            <a:off x="577078" y="1124744"/>
            <a:ext cx="423514" cy="523220"/>
          </a:xfrm>
          <a:prstGeom prst="rect">
            <a:avLst/>
          </a:prstGeom>
          <a:noFill/>
        </p:spPr>
        <p:txBody>
          <a:bodyPr wrap="none" rtlCol="0">
            <a:spAutoFit/>
          </a:bodyPr>
          <a:lstStyle/>
          <a:p>
            <a:r>
              <a:rPr kumimoji="1" lang="en-US" altLang="ja-JP" sz="2800" u="sng" dirty="0" smtClean="0">
                <a:solidFill>
                  <a:srgbClr val="FF0000"/>
                </a:solidFill>
              </a:rPr>
              <a:t>A</a:t>
            </a:r>
            <a:endParaRPr kumimoji="1" lang="ja-JP" altLang="en-US" sz="2800" u="sng" dirty="0">
              <a:solidFill>
                <a:srgbClr val="FF0000"/>
              </a:solidFill>
            </a:endParaRPr>
          </a:p>
        </p:txBody>
      </p:sp>
      <p:sp>
        <p:nvSpPr>
          <p:cNvPr id="10" name="テキスト ボックス 9"/>
          <p:cNvSpPr txBox="1"/>
          <p:nvPr/>
        </p:nvSpPr>
        <p:spPr>
          <a:xfrm>
            <a:off x="506976" y="2636912"/>
            <a:ext cx="423514" cy="523220"/>
          </a:xfrm>
          <a:prstGeom prst="rect">
            <a:avLst/>
          </a:prstGeom>
          <a:noFill/>
        </p:spPr>
        <p:txBody>
          <a:bodyPr wrap="none" rtlCol="0">
            <a:spAutoFit/>
          </a:bodyPr>
          <a:lstStyle/>
          <a:p>
            <a:r>
              <a:rPr kumimoji="1" lang="en-US" altLang="ja-JP" sz="2800" u="sng" dirty="0" smtClean="0">
                <a:solidFill>
                  <a:srgbClr val="FF0000"/>
                </a:solidFill>
              </a:rPr>
              <a:t>A</a:t>
            </a:r>
            <a:endParaRPr kumimoji="1" lang="ja-JP" altLang="en-US" sz="2800" u="sng" dirty="0">
              <a:solidFill>
                <a:srgbClr val="FF0000"/>
              </a:solidFill>
            </a:endParaRPr>
          </a:p>
        </p:txBody>
      </p:sp>
      <p:sp>
        <p:nvSpPr>
          <p:cNvPr id="11" name="テキスト ボックス 10"/>
          <p:cNvSpPr txBox="1"/>
          <p:nvPr/>
        </p:nvSpPr>
        <p:spPr>
          <a:xfrm>
            <a:off x="541459" y="5211959"/>
            <a:ext cx="423514" cy="523220"/>
          </a:xfrm>
          <a:prstGeom prst="rect">
            <a:avLst/>
          </a:prstGeom>
          <a:noFill/>
        </p:spPr>
        <p:txBody>
          <a:bodyPr wrap="none" rtlCol="0">
            <a:spAutoFit/>
          </a:bodyPr>
          <a:lstStyle/>
          <a:p>
            <a:r>
              <a:rPr kumimoji="1" lang="en-US" altLang="ja-JP" sz="2800" u="sng" dirty="0" smtClean="0">
                <a:solidFill>
                  <a:srgbClr val="FF0000"/>
                </a:solidFill>
              </a:rPr>
              <a:t>A</a:t>
            </a:r>
            <a:endParaRPr kumimoji="1" lang="ja-JP" altLang="en-US" sz="2800" u="sng" dirty="0">
              <a:solidFill>
                <a:srgbClr val="FF0000"/>
              </a:solidFill>
            </a:endParaRPr>
          </a:p>
        </p:txBody>
      </p:sp>
    </p:spTree>
    <p:extLst>
      <p:ext uri="{BB962C8B-B14F-4D97-AF65-F5344CB8AC3E}">
        <p14:creationId xmlns:p14="http://schemas.microsoft.com/office/powerpoint/2010/main" val="13991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955"/>
            <a:ext cx="8229600" cy="647765"/>
          </a:xfrm>
        </p:spPr>
        <p:txBody>
          <a:bodyPr/>
          <a:lstStyle/>
          <a:p>
            <a:r>
              <a:rPr kumimoji="1" lang="ja-JP" altLang="en-US" dirty="0" smtClean="0">
                <a:solidFill>
                  <a:schemeClr val="accent2"/>
                </a:solidFill>
              </a:rPr>
              <a:t>緊急対策</a:t>
            </a:r>
            <a:endParaRPr kumimoji="1" lang="ja-JP" altLang="en-US" dirty="0">
              <a:solidFill>
                <a:schemeClr val="accent2"/>
              </a:solidFill>
            </a:endParaRPr>
          </a:p>
        </p:txBody>
      </p:sp>
      <p:pic>
        <p:nvPicPr>
          <p:cNvPr id="1026" name="Picture 2" descr="http://rugbyready.worldrugby.org/images/content/58/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18159"/>
            <a:ext cx="19050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ugbyready.worldrugby.org/images/content/58/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279773"/>
            <a:ext cx="1905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rugbyready.worldrugby.org/images/content/58/8.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4" y="994023"/>
            <a:ext cx="19050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ugbyready.worldrugby.org/images/content/58/8.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298298"/>
            <a:ext cx="2157037" cy="16393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rugbyready.worldrugby.org/images/content/58/8.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1494" y="3645024"/>
            <a:ext cx="1943338" cy="94251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51520" y="5072767"/>
            <a:ext cx="2414444" cy="954107"/>
          </a:xfrm>
          <a:prstGeom prst="rect">
            <a:avLst/>
          </a:prstGeom>
          <a:noFill/>
        </p:spPr>
        <p:txBody>
          <a:bodyPr wrap="none" rtlCol="0">
            <a:spAutoFit/>
          </a:bodyPr>
          <a:lstStyle/>
          <a:p>
            <a:r>
              <a:rPr lang="ja-JP" altLang="en-US" sz="2800" dirty="0">
                <a:solidFill>
                  <a:schemeClr val="accent2"/>
                </a:solidFill>
              </a:rPr>
              <a:t>ネックカラー</a:t>
            </a:r>
          </a:p>
          <a:p>
            <a:r>
              <a:rPr kumimoji="1" lang="ja-JP" altLang="en-US" sz="2800" dirty="0" smtClean="0">
                <a:solidFill>
                  <a:schemeClr val="accent2"/>
                </a:solidFill>
              </a:rPr>
              <a:t>スパインボード</a:t>
            </a:r>
            <a:endParaRPr kumimoji="1" lang="en-US" altLang="ja-JP" sz="2800" dirty="0" smtClean="0">
              <a:solidFill>
                <a:schemeClr val="accent2"/>
              </a:solidFill>
            </a:endParaRPr>
          </a:p>
        </p:txBody>
      </p:sp>
      <p:sp>
        <p:nvSpPr>
          <p:cNvPr id="5" name="テキスト ボックス 4"/>
          <p:cNvSpPr txBox="1"/>
          <p:nvPr/>
        </p:nvSpPr>
        <p:spPr>
          <a:xfrm>
            <a:off x="3663585" y="2941404"/>
            <a:ext cx="922047" cy="523220"/>
          </a:xfrm>
          <a:prstGeom prst="rect">
            <a:avLst/>
          </a:prstGeom>
          <a:noFill/>
        </p:spPr>
        <p:txBody>
          <a:bodyPr wrap="none" rtlCol="0">
            <a:spAutoFit/>
          </a:bodyPr>
          <a:lstStyle/>
          <a:p>
            <a:r>
              <a:rPr kumimoji="1" lang="en-US" altLang="ja-JP" sz="2800" dirty="0" smtClean="0">
                <a:solidFill>
                  <a:schemeClr val="accent2"/>
                </a:solidFill>
              </a:rPr>
              <a:t>AED</a:t>
            </a:r>
            <a:endParaRPr kumimoji="1" lang="ja-JP" altLang="en-US" sz="2800" dirty="0">
              <a:solidFill>
                <a:schemeClr val="accent2"/>
              </a:solidFill>
            </a:endParaRPr>
          </a:p>
        </p:txBody>
      </p:sp>
      <p:sp>
        <p:nvSpPr>
          <p:cNvPr id="11" name="テキスト ボックス 10"/>
          <p:cNvSpPr txBox="1"/>
          <p:nvPr/>
        </p:nvSpPr>
        <p:spPr>
          <a:xfrm>
            <a:off x="4147140" y="4587543"/>
            <a:ext cx="1635384" cy="523220"/>
          </a:xfrm>
          <a:prstGeom prst="rect">
            <a:avLst/>
          </a:prstGeom>
          <a:noFill/>
        </p:spPr>
        <p:txBody>
          <a:bodyPr wrap="none" rtlCol="0">
            <a:spAutoFit/>
          </a:bodyPr>
          <a:lstStyle/>
          <a:p>
            <a:r>
              <a:rPr kumimoji="1" lang="ja-JP" altLang="en-US" sz="2800" dirty="0" smtClean="0">
                <a:solidFill>
                  <a:schemeClr val="accent2"/>
                </a:solidFill>
              </a:rPr>
              <a:t>スプリント</a:t>
            </a:r>
            <a:endParaRPr kumimoji="1" lang="ja-JP" altLang="en-US" sz="2800" dirty="0">
              <a:solidFill>
                <a:schemeClr val="accent2"/>
              </a:solidFill>
            </a:endParaRPr>
          </a:p>
        </p:txBody>
      </p:sp>
      <p:pic>
        <p:nvPicPr>
          <p:cNvPr id="1036" name="Picture 12" descr="http://www.medico-shop.ch/media/catalog/category/resized/05110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3669366"/>
            <a:ext cx="1247224" cy="93541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940152" y="2924944"/>
            <a:ext cx="2582758" cy="523220"/>
          </a:xfrm>
          <a:prstGeom prst="rect">
            <a:avLst/>
          </a:prstGeom>
          <a:noFill/>
        </p:spPr>
        <p:txBody>
          <a:bodyPr wrap="none" rtlCol="0">
            <a:spAutoFit/>
          </a:bodyPr>
          <a:lstStyle/>
          <a:p>
            <a:r>
              <a:rPr kumimoji="1" lang="ja-JP" altLang="en-US" sz="2800" dirty="0" smtClean="0">
                <a:solidFill>
                  <a:schemeClr val="accent2"/>
                </a:solidFill>
              </a:rPr>
              <a:t>救急時用バッグ</a:t>
            </a:r>
            <a:endParaRPr kumimoji="1" lang="ja-JP" altLang="en-US" sz="2800" dirty="0">
              <a:solidFill>
                <a:schemeClr val="accent2"/>
              </a:solidFill>
            </a:endParaRPr>
          </a:p>
        </p:txBody>
      </p:sp>
      <p:sp>
        <p:nvSpPr>
          <p:cNvPr id="6" name="正方形/長方形 5"/>
          <p:cNvSpPr/>
          <p:nvPr/>
        </p:nvSpPr>
        <p:spPr>
          <a:xfrm>
            <a:off x="2771800" y="5110763"/>
            <a:ext cx="6336704" cy="954107"/>
          </a:xfrm>
          <a:prstGeom prst="rect">
            <a:avLst/>
          </a:prstGeom>
        </p:spPr>
        <p:txBody>
          <a:bodyPr wrap="square">
            <a:spAutoFit/>
          </a:bodyPr>
          <a:lstStyle/>
          <a:p>
            <a:r>
              <a:rPr lang="ja-JP" altLang="en-US" sz="2800" dirty="0"/>
              <a:t>緊急対応</a:t>
            </a:r>
            <a:r>
              <a:rPr lang="ja-JP" altLang="en-US" sz="2800" dirty="0" smtClean="0"/>
              <a:t>計画の例</a:t>
            </a:r>
            <a:r>
              <a:rPr lang="en-US" altLang="ja-JP" sz="2800" dirty="0" smtClean="0">
                <a:hlinkClick r:id="rId8"/>
              </a:rPr>
              <a:t>www.irbrugbyready.com/ja/downloads</a:t>
            </a:r>
            <a:endParaRPr lang="ja-JP" altLang="en-US" sz="2800" dirty="0"/>
          </a:p>
        </p:txBody>
      </p:sp>
    </p:spTree>
    <p:extLst>
      <p:ext uri="{BB962C8B-B14F-4D97-AF65-F5344CB8AC3E}">
        <p14:creationId xmlns:p14="http://schemas.microsoft.com/office/powerpoint/2010/main" val="3914014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solidFill>
                  <a:schemeClr val="accent2"/>
                </a:solidFill>
              </a:rPr>
              <a:t>ライフスタイル</a:t>
            </a:r>
            <a:endParaRPr kumimoji="1" lang="ja-JP" altLang="en-US" dirty="0">
              <a:solidFill>
                <a:schemeClr val="accent2"/>
              </a:solidFill>
            </a:endParaRPr>
          </a:p>
        </p:txBody>
      </p:sp>
    </p:spTree>
    <p:extLst>
      <p:ext uri="{BB962C8B-B14F-4D97-AF65-F5344CB8AC3E}">
        <p14:creationId xmlns:p14="http://schemas.microsoft.com/office/powerpoint/2010/main" val="3553401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ugbyready.worldrugby.org/images/content/62/2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123" y="1484783"/>
            <a:ext cx="1944216" cy="276078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45051" y="820223"/>
            <a:ext cx="3313728" cy="523220"/>
          </a:xfrm>
          <a:prstGeom prst="rect">
            <a:avLst/>
          </a:prstGeom>
          <a:noFill/>
        </p:spPr>
        <p:txBody>
          <a:bodyPr wrap="none" rtlCol="0">
            <a:spAutoFit/>
          </a:bodyPr>
          <a:lstStyle/>
          <a:p>
            <a:r>
              <a:rPr kumimoji="1" lang="en-US" altLang="ja-JP" sz="2800" u="sng" dirty="0" smtClean="0">
                <a:solidFill>
                  <a:srgbClr val="3333CC"/>
                </a:solidFill>
              </a:rPr>
              <a:t>Q:</a:t>
            </a:r>
            <a:r>
              <a:rPr kumimoji="1" lang="ja-JP" altLang="en-US" sz="2800" u="sng" dirty="0" smtClean="0">
                <a:solidFill>
                  <a:srgbClr val="3333CC"/>
                </a:solidFill>
              </a:rPr>
              <a:t>これは何ですか？</a:t>
            </a:r>
            <a:endParaRPr kumimoji="1" lang="ja-JP" altLang="en-US" sz="2800" u="sng" dirty="0">
              <a:solidFill>
                <a:srgbClr val="3333CC"/>
              </a:solidFill>
            </a:endParaRPr>
          </a:p>
        </p:txBody>
      </p:sp>
      <p:sp>
        <p:nvSpPr>
          <p:cNvPr id="5" name="正方形/長方形 4"/>
          <p:cNvSpPr/>
          <p:nvPr/>
        </p:nvSpPr>
        <p:spPr>
          <a:xfrm>
            <a:off x="3582346" y="1816832"/>
            <a:ext cx="5256584" cy="2246769"/>
          </a:xfrm>
          <a:prstGeom prst="rect">
            <a:avLst/>
          </a:prstGeom>
        </p:spPr>
        <p:txBody>
          <a:bodyPr wrap="square">
            <a:spAutoFit/>
          </a:bodyPr>
          <a:lstStyle/>
          <a:p>
            <a:r>
              <a:rPr lang="ja-JP" altLang="en-US" sz="2800" dirty="0" smtClean="0"/>
              <a:t>　水分</a:t>
            </a:r>
            <a:r>
              <a:rPr lang="ja-JP" altLang="en-US" sz="2800" dirty="0"/>
              <a:t>補給状態を簡単にチェックするには、尿の色</a:t>
            </a:r>
            <a:r>
              <a:rPr lang="ja-JP" altLang="en-US" sz="2800" dirty="0" smtClean="0"/>
              <a:t>をチェック。尿</a:t>
            </a:r>
            <a:r>
              <a:rPr lang="ja-JP" altLang="en-US" sz="2800" dirty="0"/>
              <a:t>の色は、表の</a:t>
            </a:r>
            <a:r>
              <a:rPr lang="en-US" altLang="ja-JP" sz="2800" dirty="0"/>
              <a:t>1</a:t>
            </a:r>
            <a:r>
              <a:rPr lang="ja-JP" altLang="en-US" sz="2800" dirty="0"/>
              <a:t>～</a:t>
            </a:r>
            <a:r>
              <a:rPr lang="en-US" altLang="ja-JP" sz="2800" dirty="0"/>
              <a:t>3</a:t>
            </a:r>
            <a:r>
              <a:rPr lang="ja-JP" altLang="en-US" sz="2800" dirty="0"/>
              <a:t>に相当する薄い方が</a:t>
            </a:r>
            <a:r>
              <a:rPr lang="ja-JP" altLang="en-US" sz="2800" dirty="0" smtClean="0"/>
              <a:t>よく、</a:t>
            </a:r>
            <a:r>
              <a:rPr lang="en-US" altLang="ja-JP" sz="2800" dirty="0" smtClean="0"/>
              <a:t>4</a:t>
            </a:r>
            <a:r>
              <a:rPr lang="ja-JP" altLang="en-US" sz="2800" dirty="0"/>
              <a:t>～</a:t>
            </a:r>
            <a:r>
              <a:rPr lang="en-US" altLang="ja-JP" sz="2800" dirty="0"/>
              <a:t>8</a:t>
            </a:r>
            <a:r>
              <a:rPr lang="ja-JP" altLang="en-US" sz="2800" dirty="0"/>
              <a:t>に相当するなら脱水状態であり、水分補給が</a:t>
            </a:r>
            <a:r>
              <a:rPr lang="ja-JP" altLang="en-US" sz="2800" dirty="0" smtClean="0"/>
              <a:t>必要。</a:t>
            </a:r>
            <a:endParaRPr lang="ja-JP" altLang="en-US" sz="2800" dirty="0"/>
          </a:p>
        </p:txBody>
      </p:sp>
      <p:sp>
        <p:nvSpPr>
          <p:cNvPr id="8" name="テキスト ボックス 7"/>
          <p:cNvSpPr txBox="1"/>
          <p:nvPr/>
        </p:nvSpPr>
        <p:spPr>
          <a:xfrm>
            <a:off x="3278057" y="1816832"/>
            <a:ext cx="423514" cy="523220"/>
          </a:xfrm>
          <a:prstGeom prst="rect">
            <a:avLst/>
          </a:prstGeom>
          <a:noFill/>
        </p:spPr>
        <p:txBody>
          <a:bodyPr wrap="none" rtlCol="0">
            <a:spAutoFit/>
          </a:bodyPr>
          <a:lstStyle/>
          <a:p>
            <a:r>
              <a:rPr kumimoji="1" lang="en-US" altLang="ja-JP" sz="2800" u="sng" dirty="0" smtClean="0">
                <a:solidFill>
                  <a:srgbClr val="FF0000"/>
                </a:solidFill>
              </a:rPr>
              <a:t>A</a:t>
            </a:r>
            <a:endParaRPr kumimoji="1" lang="ja-JP" altLang="en-US" sz="2800" u="sng" dirty="0">
              <a:solidFill>
                <a:srgbClr val="FF0000"/>
              </a:solidFill>
            </a:endParaRPr>
          </a:p>
        </p:txBody>
      </p:sp>
    </p:spTree>
    <p:extLst>
      <p:ext uri="{BB962C8B-B14F-4D97-AF65-F5344CB8AC3E}">
        <p14:creationId xmlns:p14="http://schemas.microsoft.com/office/powerpoint/2010/main" val="423313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lstStyle/>
          <a:p>
            <a:r>
              <a:rPr kumimoji="1" lang="ja-JP" altLang="en-US" dirty="0" smtClean="0">
                <a:solidFill>
                  <a:srgbClr val="3333CC"/>
                </a:solidFill>
              </a:rPr>
              <a:t>ドーピング</a:t>
            </a:r>
            <a:endParaRPr kumimoji="1" lang="ja-JP" altLang="en-US" dirty="0">
              <a:solidFill>
                <a:srgbClr val="3333CC"/>
              </a:solidFill>
            </a:endParaRPr>
          </a:p>
        </p:txBody>
      </p:sp>
      <p:sp>
        <p:nvSpPr>
          <p:cNvPr id="3" name="コンテンツ プレースホルダー 2"/>
          <p:cNvSpPr>
            <a:spLocks noGrp="1"/>
          </p:cNvSpPr>
          <p:nvPr>
            <p:ph idx="1"/>
          </p:nvPr>
        </p:nvSpPr>
        <p:spPr>
          <a:xfrm>
            <a:off x="395536" y="1196753"/>
            <a:ext cx="8291264" cy="3168352"/>
          </a:xfrm>
        </p:spPr>
        <p:txBody>
          <a:bodyPr/>
          <a:lstStyle/>
          <a:p>
            <a:r>
              <a:rPr lang="ja-JP" altLang="en-US" sz="2800" dirty="0"/>
              <a:t>禁止</a:t>
            </a:r>
            <a:r>
              <a:rPr lang="ja-JP" altLang="en-US" sz="2800" dirty="0" smtClean="0"/>
              <a:t>リスト</a:t>
            </a:r>
            <a:endParaRPr lang="en-US" altLang="ja-JP" sz="2800" dirty="0" smtClean="0"/>
          </a:p>
          <a:p>
            <a:pPr marL="0" indent="0">
              <a:buNone/>
            </a:pPr>
            <a:r>
              <a:rPr kumimoji="1" lang="ja-JP" altLang="en-US" sz="2800" dirty="0"/>
              <a:t>　</a:t>
            </a:r>
            <a:r>
              <a:rPr lang="en-US" altLang="ja-JP" sz="2800" dirty="0" smtClean="0">
                <a:hlinkClick r:id="rId2"/>
              </a:rPr>
              <a:t>www.keeprugbyclean.com</a:t>
            </a:r>
            <a:endParaRPr lang="en-US" altLang="ja-JP" sz="2800" dirty="0" smtClean="0"/>
          </a:p>
          <a:p>
            <a:pPr marL="0" indent="0">
              <a:buNone/>
            </a:pPr>
            <a:r>
              <a:rPr lang="ja-JP" altLang="en-US" sz="2800" dirty="0" smtClean="0">
                <a:solidFill>
                  <a:srgbClr val="00CC99"/>
                </a:solidFill>
              </a:rPr>
              <a:t>　</a:t>
            </a:r>
            <a:r>
              <a:rPr lang="en-US" altLang="ja-JP" sz="2800" u="sng" dirty="0" smtClean="0">
                <a:solidFill>
                  <a:schemeClr val="accent5">
                    <a:lumMod val="50000"/>
                  </a:schemeClr>
                </a:solidFill>
              </a:rPr>
              <a:t>www.playtruejapan.org</a:t>
            </a:r>
            <a:r>
              <a:rPr lang="en-US" altLang="ja-JP" sz="2800" u="sng" dirty="0">
                <a:solidFill>
                  <a:schemeClr val="accent5">
                    <a:lumMod val="50000"/>
                  </a:schemeClr>
                </a:solidFill>
              </a:rPr>
              <a:t>/ </a:t>
            </a:r>
            <a:endParaRPr lang="en-US" altLang="ja-JP" sz="2800" u="sng" dirty="0" smtClean="0">
              <a:solidFill>
                <a:schemeClr val="accent5">
                  <a:lumMod val="50000"/>
                </a:schemeClr>
              </a:solidFill>
            </a:endParaRPr>
          </a:p>
          <a:p>
            <a:r>
              <a:rPr lang="ja-JP" altLang="en-US" sz="2800" dirty="0" smtClean="0"/>
              <a:t>サプリメントは要注意</a:t>
            </a:r>
            <a:endParaRPr lang="en-US" altLang="ja-JP" sz="2800" dirty="0" smtClean="0"/>
          </a:p>
          <a:p>
            <a:pPr marL="0" indent="0">
              <a:buNone/>
            </a:pPr>
            <a:endParaRPr lang="en-US" altLang="ja-JP" sz="2800" dirty="0" smtClean="0"/>
          </a:p>
          <a:p>
            <a:pPr marL="0" indent="0">
              <a:buNone/>
            </a:pPr>
            <a:r>
              <a:rPr lang="en-US" altLang="ja-JP" sz="2800" dirty="0" smtClean="0">
                <a:solidFill>
                  <a:srgbClr val="3333CC"/>
                </a:solidFill>
              </a:rPr>
              <a:t>Q:TUE</a:t>
            </a:r>
            <a:r>
              <a:rPr lang="ja-JP" altLang="en-US" sz="2800" dirty="0" smtClean="0">
                <a:solidFill>
                  <a:srgbClr val="3333CC"/>
                </a:solidFill>
              </a:rPr>
              <a:t>とは？</a:t>
            </a:r>
            <a:endParaRPr lang="en-US" altLang="ja-JP" sz="2800" dirty="0" smtClean="0">
              <a:solidFill>
                <a:srgbClr val="3333CC"/>
              </a:solidFill>
            </a:endParaRPr>
          </a:p>
        </p:txBody>
      </p:sp>
      <p:sp>
        <p:nvSpPr>
          <p:cNvPr id="5" name="テキスト ボックス 4"/>
          <p:cNvSpPr txBox="1"/>
          <p:nvPr/>
        </p:nvSpPr>
        <p:spPr>
          <a:xfrm rot="10800000" flipV="1">
            <a:off x="971600" y="4304280"/>
            <a:ext cx="7704856" cy="1384995"/>
          </a:xfrm>
          <a:prstGeom prst="rect">
            <a:avLst/>
          </a:prstGeom>
          <a:noFill/>
        </p:spPr>
        <p:txBody>
          <a:bodyPr wrap="square" rtlCol="0">
            <a:spAutoFit/>
          </a:bodyPr>
          <a:lstStyle/>
          <a:p>
            <a:r>
              <a:rPr lang="ja-JP" altLang="en-US" sz="2800" dirty="0" smtClean="0"/>
              <a:t>　プレーヤー</a:t>
            </a:r>
            <a:r>
              <a:rPr lang="ja-JP" altLang="en-US" sz="2800" dirty="0"/>
              <a:t>が、ラグビーのプレーを続けながら、正当な病状または病気の治療を目的として禁止物質または禁止方法を使用することを認めるもの</a:t>
            </a:r>
            <a:endParaRPr kumimoji="1" lang="ja-JP" altLang="en-US" sz="2800" dirty="0"/>
          </a:p>
        </p:txBody>
      </p:sp>
      <p:sp>
        <p:nvSpPr>
          <p:cNvPr id="6" name="テキスト ボックス 5"/>
          <p:cNvSpPr txBox="1"/>
          <p:nvPr/>
        </p:nvSpPr>
        <p:spPr>
          <a:xfrm>
            <a:off x="536072" y="4293096"/>
            <a:ext cx="423514" cy="523220"/>
          </a:xfrm>
          <a:prstGeom prst="rect">
            <a:avLst/>
          </a:prstGeom>
          <a:noFill/>
        </p:spPr>
        <p:txBody>
          <a:bodyPr wrap="none" rtlCol="0">
            <a:spAutoFit/>
          </a:bodyPr>
          <a:lstStyle/>
          <a:p>
            <a:r>
              <a:rPr kumimoji="1" lang="en-US" altLang="ja-JP" sz="2800" u="sng" dirty="0" smtClean="0">
                <a:solidFill>
                  <a:srgbClr val="FF0000"/>
                </a:solidFill>
              </a:rPr>
              <a:t>A</a:t>
            </a:r>
            <a:endParaRPr kumimoji="1" lang="ja-JP" altLang="en-US" sz="2800" u="sng" dirty="0">
              <a:solidFill>
                <a:srgbClr val="FF0000"/>
              </a:solidFill>
            </a:endParaRPr>
          </a:p>
        </p:txBody>
      </p:sp>
    </p:spTree>
    <p:extLst>
      <p:ext uri="{BB962C8B-B14F-4D97-AF65-F5344CB8AC3E}">
        <p14:creationId xmlns:p14="http://schemas.microsoft.com/office/powerpoint/2010/main" val="378626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2547203324"/>
              </p:ext>
            </p:extLst>
          </p:nvPr>
        </p:nvGraphicFramePr>
        <p:xfrm>
          <a:off x="1331640" y="1052736"/>
          <a:ext cx="6552728"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タイトル 4"/>
          <p:cNvSpPr>
            <a:spLocks noGrp="1"/>
          </p:cNvSpPr>
          <p:nvPr>
            <p:ph type="title"/>
          </p:nvPr>
        </p:nvSpPr>
        <p:spPr>
          <a:xfrm>
            <a:off x="457200" y="274638"/>
            <a:ext cx="8229600" cy="706090"/>
          </a:xfrm>
        </p:spPr>
        <p:txBody>
          <a:bodyPr/>
          <a:lstStyle/>
          <a:p>
            <a:r>
              <a:rPr kumimoji="1" lang="ja-JP" altLang="en-US" sz="3200" dirty="0" smtClean="0">
                <a:solidFill>
                  <a:srgbClr val="3333CC"/>
                </a:solidFill>
              </a:rPr>
              <a:t>Ｈ２６年度　重傷事故（原因プレー）</a:t>
            </a:r>
            <a:endParaRPr kumimoji="1" lang="ja-JP" altLang="en-US" sz="3200" dirty="0">
              <a:solidFill>
                <a:srgbClr val="3333CC"/>
              </a:solidFill>
            </a:endParaRPr>
          </a:p>
        </p:txBody>
      </p:sp>
      <p:sp>
        <p:nvSpPr>
          <p:cNvPr id="6" name="テキスト ボックス 5"/>
          <p:cNvSpPr txBox="1"/>
          <p:nvPr/>
        </p:nvSpPr>
        <p:spPr>
          <a:xfrm>
            <a:off x="5940152" y="4653136"/>
            <a:ext cx="2709396" cy="1384995"/>
          </a:xfrm>
          <a:prstGeom prst="rect">
            <a:avLst/>
          </a:prstGeom>
          <a:noFill/>
        </p:spPr>
        <p:txBody>
          <a:bodyPr wrap="none" rtlCol="0">
            <a:spAutoFit/>
          </a:bodyPr>
          <a:lstStyle/>
          <a:p>
            <a:r>
              <a:rPr kumimoji="1" lang="ja-JP" altLang="en-US" sz="2800" dirty="0" smtClean="0">
                <a:solidFill>
                  <a:srgbClr val="FF0000"/>
                </a:solidFill>
              </a:rPr>
              <a:t>発生件数　１１件</a:t>
            </a:r>
            <a:endParaRPr kumimoji="1" lang="en-US" altLang="ja-JP" sz="2800" dirty="0" smtClean="0">
              <a:solidFill>
                <a:srgbClr val="FF0000"/>
              </a:solidFill>
            </a:endParaRPr>
          </a:p>
          <a:p>
            <a:r>
              <a:rPr lang="ja-JP" altLang="en-US" sz="2800" dirty="0">
                <a:solidFill>
                  <a:srgbClr val="FF0000"/>
                </a:solidFill>
              </a:rPr>
              <a:t>頭部</a:t>
            </a:r>
            <a:r>
              <a:rPr lang="ja-JP" altLang="en-US" sz="2800" dirty="0" smtClean="0">
                <a:solidFill>
                  <a:srgbClr val="FF0000"/>
                </a:solidFill>
              </a:rPr>
              <a:t>外傷　７例</a:t>
            </a:r>
            <a:endParaRPr lang="en-US" altLang="ja-JP" sz="2800" dirty="0" smtClean="0">
              <a:solidFill>
                <a:srgbClr val="FF0000"/>
              </a:solidFill>
            </a:endParaRPr>
          </a:p>
          <a:p>
            <a:r>
              <a:rPr lang="ja-JP" altLang="en-US" sz="2800" dirty="0" smtClean="0">
                <a:solidFill>
                  <a:srgbClr val="FF0000"/>
                </a:solidFill>
              </a:rPr>
              <a:t>頸髄損傷　４例</a:t>
            </a:r>
            <a:endParaRPr kumimoji="1" lang="ja-JP" altLang="en-US" sz="2800" dirty="0">
              <a:solidFill>
                <a:srgbClr val="FF0000"/>
              </a:solidFill>
            </a:endParaRPr>
          </a:p>
        </p:txBody>
      </p:sp>
    </p:spTree>
    <p:extLst>
      <p:ext uri="{BB962C8B-B14F-4D97-AF65-F5344CB8AC3E}">
        <p14:creationId xmlns:p14="http://schemas.microsoft.com/office/powerpoint/2010/main" val="3114516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solidFill>
                  <a:srgbClr val="3333CC"/>
                </a:solidFill>
              </a:rPr>
              <a:t>ケガのマネジメント</a:t>
            </a:r>
            <a:endParaRPr kumimoji="1" lang="ja-JP" altLang="en-US" dirty="0">
              <a:solidFill>
                <a:srgbClr val="3333CC"/>
              </a:solidFill>
            </a:endParaRPr>
          </a:p>
        </p:txBody>
      </p:sp>
    </p:spTree>
    <p:extLst>
      <p:ext uri="{BB962C8B-B14F-4D97-AF65-F5344CB8AC3E}">
        <p14:creationId xmlns:p14="http://schemas.microsoft.com/office/powerpoint/2010/main" val="1544868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r>
              <a:rPr lang="en-US" altLang="ja-JP" sz="3200" dirty="0" smtClean="0">
                <a:solidFill>
                  <a:srgbClr val="3333CC"/>
                </a:solidFill>
              </a:rPr>
              <a:t>WR</a:t>
            </a:r>
            <a:r>
              <a:rPr lang="ja-JP" altLang="en-US" sz="3200" dirty="0">
                <a:solidFill>
                  <a:srgbClr val="3333CC"/>
                </a:solidFill>
              </a:rPr>
              <a:t>　</a:t>
            </a:r>
            <a:r>
              <a:rPr kumimoji="1" lang="ja-JP" altLang="en-US" sz="3200" dirty="0" smtClean="0">
                <a:solidFill>
                  <a:srgbClr val="3333CC"/>
                </a:solidFill>
              </a:rPr>
              <a:t>応急処置プログラム</a:t>
            </a:r>
            <a:endParaRPr kumimoji="1" lang="ja-JP" altLang="en-US" sz="3200" dirty="0">
              <a:solidFill>
                <a:srgbClr val="3333CC"/>
              </a:solidFill>
            </a:endParaRPr>
          </a:p>
        </p:txBody>
      </p:sp>
      <p:sp>
        <p:nvSpPr>
          <p:cNvPr id="4" name="正方形/長方形 3"/>
          <p:cNvSpPr/>
          <p:nvPr/>
        </p:nvSpPr>
        <p:spPr>
          <a:xfrm>
            <a:off x="228599" y="1628800"/>
            <a:ext cx="8763001" cy="3046988"/>
          </a:xfrm>
          <a:prstGeom prst="rect">
            <a:avLst/>
          </a:prstGeom>
        </p:spPr>
        <p:txBody>
          <a:bodyPr wrap="square">
            <a:spAutoFit/>
          </a:bodyPr>
          <a:lstStyle/>
          <a:p>
            <a:pPr marL="514350" indent="-514350">
              <a:buFont typeface="+mj-ea"/>
              <a:buAutoNum type="circleNumDbPlain"/>
            </a:pPr>
            <a:r>
              <a:rPr lang="en-US" altLang="ja-JP" sz="3200" dirty="0" smtClean="0">
                <a:solidFill>
                  <a:srgbClr val="FF0000"/>
                </a:solidFill>
              </a:rPr>
              <a:t>Level 1 – First Aid in Rugby (FAIR) </a:t>
            </a:r>
          </a:p>
          <a:p>
            <a:pPr marL="514350" indent="-514350">
              <a:buFont typeface="+mj-ea"/>
              <a:buAutoNum type="circleNumDbPlain"/>
            </a:pPr>
            <a:endParaRPr lang="en-US" altLang="ja-JP" sz="3200" dirty="0" smtClean="0">
              <a:solidFill>
                <a:srgbClr val="FF0000"/>
              </a:solidFill>
            </a:endParaRPr>
          </a:p>
          <a:p>
            <a:pPr marL="514350" indent="-514350">
              <a:buFont typeface="+mj-ea"/>
              <a:buAutoNum type="circleNumDbPlain"/>
            </a:pPr>
            <a:r>
              <a:rPr lang="en-US" altLang="ja-JP" sz="3200" dirty="0" smtClean="0">
                <a:solidFill>
                  <a:srgbClr val="FF0000"/>
                </a:solidFill>
              </a:rPr>
              <a:t>Level 2 – Immediate Care in Rugby (ICIR) </a:t>
            </a:r>
          </a:p>
          <a:p>
            <a:pPr marL="514350" indent="-514350">
              <a:buFont typeface="+mj-ea"/>
              <a:buAutoNum type="circleNumDbPlain"/>
            </a:pPr>
            <a:endParaRPr lang="en-US" altLang="ja-JP" sz="3200" dirty="0" smtClean="0">
              <a:solidFill>
                <a:srgbClr val="FF0000"/>
              </a:solidFill>
            </a:endParaRPr>
          </a:p>
          <a:p>
            <a:pPr marL="514350" indent="-514350">
              <a:buFont typeface="+mj-ea"/>
              <a:buAutoNum type="circleNumDbPlain"/>
            </a:pPr>
            <a:r>
              <a:rPr lang="en-US" altLang="ja-JP" sz="3200" dirty="0" smtClean="0">
                <a:solidFill>
                  <a:srgbClr val="FF0000"/>
                </a:solidFill>
              </a:rPr>
              <a:t>Level 3 – Advanced Immediate Care in Rugby (AICIR) </a:t>
            </a:r>
            <a:endParaRPr lang="en-US" altLang="ja-JP" sz="3200" dirty="0">
              <a:solidFill>
                <a:srgbClr val="FF0000"/>
              </a:solidFill>
            </a:endParaRPr>
          </a:p>
        </p:txBody>
      </p:sp>
    </p:spTree>
    <p:extLst>
      <p:ext uri="{BB962C8B-B14F-4D97-AF65-F5344CB8AC3E}">
        <p14:creationId xmlns:p14="http://schemas.microsoft.com/office/powerpoint/2010/main" val="259461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926612902"/>
              </p:ext>
            </p:extLst>
          </p:nvPr>
        </p:nvGraphicFramePr>
        <p:xfrm>
          <a:off x="522922" y="548639"/>
          <a:ext cx="8066724" cy="5743270"/>
        </p:xfrm>
        <a:graphic>
          <a:graphicData uri="http://schemas.openxmlformats.org/drawingml/2006/table">
            <a:tbl>
              <a:tblPr firstRow="1" bandRow="1">
                <a:tableStyleId>{5C22544A-7EE6-4342-B048-85BDC9FD1C3A}</a:tableStyleId>
              </a:tblPr>
              <a:tblGrid>
                <a:gridCol w="1225868"/>
                <a:gridCol w="1825943"/>
                <a:gridCol w="2400300"/>
                <a:gridCol w="2614613"/>
              </a:tblGrid>
              <a:tr h="1051561">
                <a:tc>
                  <a:txBody>
                    <a:bodyPr/>
                    <a:lstStyle/>
                    <a:p>
                      <a:endParaRPr kumimoji="1" lang="ja-JP" altLang="en-US" dirty="0"/>
                    </a:p>
                  </a:txBody>
                  <a:tcPr marL="68580" marR="68580"/>
                </a:tc>
                <a:tc>
                  <a:txBody>
                    <a:bodyPr/>
                    <a:lstStyle/>
                    <a:p>
                      <a:r>
                        <a:rPr kumimoji="1" lang="en-US" altLang="ja-JP" dirty="0" smtClean="0"/>
                        <a:t>Level</a:t>
                      </a:r>
                      <a:r>
                        <a:rPr kumimoji="1" lang="en-US" altLang="ja-JP" baseline="0" dirty="0" smtClean="0"/>
                        <a:t> 1   </a:t>
                      </a:r>
                    </a:p>
                    <a:p>
                      <a:r>
                        <a:rPr kumimoji="1" lang="en-US" altLang="ja-JP" baseline="0" dirty="0" smtClean="0"/>
                        <a:t>First Aid in Rugby</a:t>
                      </a:r>
                      <a:endParaRPr kumimoji="1" lang="ja-JP" altLang="en-US" dirty="0"/>
                    </a:p>
                  </a:txBody>
                  <a:tcPr marL="68580" marR="68580"/>
                </a:tc>
                <a:tc>
                  <a:txBody>
                    <a:bodyPr/>
                    <a:lstStyle/>
                    <a:p>
                      <a:r>
                        <a:rPr kumimoji="1" lang="en-US" altLang="ja-JP" dirty="0" smtClean="0"/>
                        <a:t>Level 2</a:t>
                      </a:r>
                    </a:p>
                    <a:p>
                      <a:r>
                        <a:rPr kumimoji="1" lang="en-US" altLang="ja-JP" dirty="0" smtClean="0"/>
                        <a:t>Immediate Care</a:t>
                      </a:r>
                      <a:r>
                        <a:rPr kumimoji="1" lang="en-US" altLang="ja-JP" baseline="0" dirty="0" smtClean="0"/>
                        <a:t> in Rugby</a:t>
                      </a:r>
                    </a:p>
                    <a:p>
                      <a:r>
                        <a:rPr kumimoji="1" lang="en-US" altLang="ja-JP" baseline="0" dirty="0" smtClean="0"/>
                        <a:t>(Basic)</a:t>
                      </a:r>
                      <a:endParaRPr kumimoji="1" lang="ja-JP" altLang="en-US" dirty="0"/>
                    </a:p>
                  </a:txBody>
                  <a:tcPr marL="68580" marR="68580"/>
                </a:tc>
                <a:tc>
                  <a:txBody>
                    <a:bodyPr/>
                    <a:lstStyle/>
                    <a:p>
                      <a:r>
                        <a:rPr kumimoji="1" lang="en-US" altLang="ja-JP" dirty="0" smtClean="0"/>
                        <a:t>Level 3</a:t>
                      </a:r>
                    </a:p>
                    <a:p>
                      <a:r>
                        <a:rPr kumimoji="1" lang="en-US" altLang="ja-JP" dirty="0" smtClean="0"/>
                        <a:t>Immediate Care</a:t>
                      </a:r>
                      <a:r>
                        <a:rPr kumimoji="1" lang="en-US" altLang="ja-JP" baseline="0" dirty="0" smtClean="0"/>
                        <a:t> in Rugby</a:t>
                      </a:r>
                    </a:p>
                    <a:p>
                      <a:r>
                        <a:rPr kumimoji="1" lang="en-US" altLang="ja-JP" baseline="0" dirty="0" smtClean="0"/>
                        <a:t>(Advance)</a:t>
                      </a:r>
                      <a:endParaRPr kumimoji="1" lang="ja-JP" altLang="en-US" dirty="0" smtClean="0"/>
                    </a:p>
                  </a:txBody>
                  <a:tcPr marL="68580" marR="68580"/>
                </a:tc>
              </a:tr>
              <a:tr h="491491">
                <a:tc>
                  <a:txBody>
                    <a:bodyPr/>
                    <a:lstStyle/>
                    <a:p>
                      <a:r>
                        <a:rPr kumimoji="1" lang="ja-JP" altLang="en-US" dirty="0" smtClean="0"/>
                        <a:t>コース概要</a:t>
                      </a:r>
                      <a:endParaRPr kumimoji="1" lang="ja-JP" altLang="en-US" dirty="0"/>
                    </a:p>
                  </a:txBody>
                  <a:tcPr marL="68580" marR="68580"/>
                </a:tc>
                <a:tc>
                  <a:txBody>
                    <a:bodyPr/>
                    <a:lstStyle/>
                    <a:p>
                      <a:r>
                        <a:rPr kumimoji="1" lang="ja-JP" altLang="en-US" sz="1400" dirty="0" smtClean="0"/>
                        <a:t>現場のファーストエイド</a:t>
                      </a:r>
                      <a:endParaRPr kumimoji="1" lang="ja-JP" altLang="en-US" sz="1400" dirty="0"/>
                    </a:p>
                  </a:txBody>
                  <a:tcPr marL="68580" marR="68580"/>
                </a:tc>
                <a:tc>
                  <a:txBody>
                    <a:bodyPr/>
                    <a:lstStyle/>
                    <a:p>
                      <a:r>
                        <a:rPr kumimoji="1" lang="ja-JP" altLang="en-US" sz="1400" dirty="0" smtClean="0"/>
                        <a:t>メディカルスタッフの救急対応の基礎編</a:t>
                      </a:r>
                      <a:endParaRPr kumimoji="1" lang="ja-JP" altLang="en-US" sz="14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メディカルスタッフの救急対応の応用編</a:t>
                      </a:r>
                    </a:p>
                  </a:txBody>
                  <a:tcPr marL="68580" marR="68580"/>
                </a:tc>
              </a:tr>
              <a:tr h="881600">
                <a:tc>
                  <a:txBody>
                    <a:bodyPr/>
                    <a:lstStyle/>
                    <a:p>
                      <a:r>
                        <a:rPr kumimoji="1" lang="ja-JP" altLang="en-US" dirty="0" smtClean="0"/>
                        <a:t>対象者</a:t>
                      </a:r>
                      <a:endParaRPr kumimoji="1" lang="ja-JP" altLang="en-US" dirty="0"/>
                    </a:p>
                  </a:txBody>
                  <a:tcPr marL="68580" marR="68580"/>
                </a:tc>
                <a:tc>
                  <a:txBody>
                    <a:bodyPr/>
                    <a:lstStyle/>
                    <a:p>
                      <a:r>
                        <a:rPr kumimoji="1" lang="ja-JP" altLang="en-US" sz="1400" dirty="0" smtClean="0"/>
                        <a:t>コーチ、指導者、親、レフリー、その他現場でのファーストエイドに興味がる方</a:t>
                      </a:r>
                      <a:endParaRPr kumimoji="1" lang="ja-JP" altLang="en-US" sz="1400" dirty="0"/>
                    </a:p>
                  </a:txBody>
                  <a:tcPr marL="68580" marR="68580"/>
                </a:tc>
                <a:tc>
                  <a:txBody>
                    <a:bodyPr/>
                    <a:lstStyle/>
                    <a:p>
                      <a:r>
                        <a:rPr kumimoji="1" lang="ja-JP" altLang="en-US" sz="1400" dirty="0" smtClean="0"/>
                        <a:t>ピッチサイドの医務を行う理学療法士、アスレティックトレーナー、スポーツリハビリに従事する療法士、医師</a:t>
                      </a:r>
                      <a:endParaRPr kumimoji="1" lang="ja-JP" altLang="en-US" sz="14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ピッチサイドの医務で救急対応を行う理学療法士、アスレティックトレーナー、スポーツリハビリに従事する療法士、医師</a:t>
                      </a:r>
                    </a:p>
                  </a:txBody>
                  <a:tcPr marL="68580" marR="68580"/>
                </a:tc>
              </a:tr>
              <a:tr h="1018870">
                <a:tc>
                  <a:txBody>
                    <a:bodyPr/>
                    <a:lstStyle/>
                    <a:p>
                      <a:r>
                        <a:rPr kumimoji="1" lang="ja-JP" altLang="en-US" dirty="0" smtClean="0"/>
                        <a:t>評価</a:t>
                      </a:r>
                      <a:endParaRPr kumimoji="1" lang="ja-JP" altLang="en-US" dirty="0"/>
                    </a:p>
                  </a:txBody>
                  <a:tcPr marL="68580" marR="68580"/>
                </a:tc>
                <a:tc>
                  <a:txBody>
                    <a:bodyPr/>
                    <a:lstStyle/>
                    <a:p>
                      <a:r>
                        <a:rPr kumimoji="1" lang="en-US" altLang="ja-JP" sz="1400" dirty="0" smtClean="0"/>
                        <a:t>50</a:t>
                      </a:r>
                      <a:r>
                        <a:rPr kumimoji="1" lang="ja-JP" altLang="en-US" sz="1400" dirty="0" smtClean="0"/>
                        <a:t>％オンライン</a:t>
                      </a:r>
                      <a:endParaRPr kumimoji="1" lang="en-US" altLang="ja-JP" sz="1400" dirty="0" smtClean="0"/>
                    </a:p>
                    <a:p>
                      <a:r>
                        <a:rPr kumimoji="1" lang="en-US" altLang="ja-JP" sz="1400" dirty="0" smtClean="0"/>
                        <a:t>50</a:t>
                      </a:r>
                      <a:r>
                        <a:rPr kumimoji="1" lang="ja-JP" altLang="en-US" sz="1400" dirty="0" smtClean="0"/>
                        <a:t>％実技</a:t>
                      </a:r>
                      <a:endParaRPr kumimoji="1" lang="ja-JP" altLang="en-US" sz="1400" dirty="0"/>
                    </a:p>
                  </a:txBody>
                  <a:tcPr marL="68580" marR="68580"/>
                </a:tc>
                <a:tc>
                  <a:txBody>
                    <a:bodyPr/>
                    <a:lstStyle/>
                    <a:p>
                      <a:r>
                        <a:rPr kumimoji="1" lang="en-US" altLang="ja-JP" sz="1400" dirty="0" smtClean="0"/>
                        <a:t>20</a:t>
                      </a:r>
                      <a:r>
                        <a:rPr kumimoji="1" lang="ja-JP" altLang="en-US" sz="1400" dirty="0" smtClean="0"/>
                        <a:t>％オンライン</a:t>
                      </a:r>
                      <a:endParaRPr kumimoji="1" lang="en-US" altLang="ja-JP" sz="1400" dirty="0" smtClean="0"/>
                    </a:p>
                    <a:p>
                      <a:r>
                        <a:rPr kumimoji="1" lang="en-US" altLang="ja-JP" sz="1400" dirty="0" smtClean="0"/>
                        <a:t>80</a:t>
                      </a:r>
                      <a:r>
                        <a:rPr kumimoji="1" lang="ja-JP" altLang="en-US" sz="1400" dirty="0" smtClean="0"/>
                        <a:t>％実技</a:t>
                      </a:r>
                      <a:endParaRPr kumimoji="1" lang="en-US" altLang="ja-JP" sz="1400" dirty="0" smtClean="0"/>
                    </a:p>
                    <a:p>
                      <a:r>
                        <a:rPr kumimoji="1" lang="ja-JP" altLang="en-US" sz="1400" dirty="0" smtClean="0"/>
                        <a:t>知識と技術習熟度を評価</a:t>
                      </a:r>
                      <a:endParaRPr kumimoji="1" lang="ja-JP" altLang="en-US" sz="1400" dirty="0"/>
                    </a:p>
                  </a:txBody>
                  <a:tcPr marL="68580" marR="68580"/>
                </a:tc>
                <a:tc>
                  <a:txBody>
                    <a:bodyPr/>
                    <a:lstStyle/>
                    <a:p>
                      <a:r>
                        <a:rPr kumimoji="1" lang="en-US" altLang="ja-JP" sz="1400" dirty="0" smtClean="0"/>
                        <a:t>20</a:t>
                      </a:r>
                      <a:r>
                        <a:rPr kumimoji="1" lang="ja-JP" altLang="en-US" sz="1400" dirty="0" smtClean="0"/>
                        <a:t>％オンライン</a:t>
                      </a:r>
                      <a:endParaRPr kumimoji="1" lang="en-US" altLang="ja-JP" sz="1400" dirty="0" smtClean="0"/>
                    </a:p>
                    <a:p>
                      <a:r>
                        <a:rPr kumimoji="1" lang="en-US" altLang="ja-JP" sz="1400" dirty="0" smtClean="0"/>
                        <a:t>80</a:t>
                      </a:r>
                      <a:r>
                        <a:rPr kumimoji="1" lang="ja-JP" altLang="en-US" sz="1400" dirty="0" smtClean="0"/>
                        <a:t>％実技</a:t>
                      </a:r>
                      <a:endParaRPr kumimoji="1" lang="en-US" altLang="ja-JP" sz="1400" dirty="0" smtClean="0"/>
                    </a:p>
                    <a:p>
                      <a:r>
                        <a:rPr kumimoji="1" lang="ja-JP" altLang="en-US" sz="1400" dirty="0" smtClean="0"/>
                        <a:t>知識と技術習熟度を評価</a:t>
                      </a:r>
                    </a:p>
                  </a:txBody>
                  <a:tcPr marL="68580" marR="68580"/>
                </a:tc>
              </a:tr>
              <a:tr h="687152">
                <a:tc>
                  <a:txBody>
                    <a:bodyPr/>
                    <a:lstStyle/>
                    <a:p>
                      <a:r>
                        <a:rPr kumimoji="1" lang="ja-JP" altLang="en-US" dirty="0" smtClean="0"/>
                        <a:t>実技講習時間</a:t>
                      </a:r>
                      <a:endParaRPr kumimoji="1" lang="en-US" altLang="ja-JP" dirty="0" smtClean="0"/>
                    </a:p>
                    <a:p>
                      <a:r>
                        <a:rPr kumimoji="1" lang="ja-JP" altLang="en-US" dirty="0" smtClean="0"/>
                        <a:t>（最短）</a:t>
                      </a:r>
                      <a:endParaRPr kumimoji="1" lang="ja-JP" altLang="en-US" dirty="0"/>
                    </a:p>
                  </a:txBody>
                  <a:tcPr marL="68580" marR="68580"/>
                </a:tc>
                <a:tc>
                  <a:txBody>
                    <a:bodyPr/>
                    <a:lstStyle/>
                    <a:p>
                      <a:r>
                        <a:rPr kumimoji="1" lang="en-US" altLang="ja-JP" sz="1400" dirty="0" smtClean="0"/>
                        <a:t>8</a:t>
                      </a:r>
                      <a:r>
                        <a:rPr kumimoji="1" lang="ja-JP" altLang="en-US" sz="1400" dirty="0" smtClean="0"/>
                        <a:t>時間</a:t>
                      </a:r>
                      <a:endParaRPr kumimoji="1" lang="ja-JP" altLang="en-US" sz="1400" dirty="0"/>
                    </a:p>
                  </a:txBody>
                  <a:tcPr marL="68580" marR="68580"/>
                </a:tc>
                <a:tc>
                  <a:txBody>
                    <a:bodyPr/>
                    <a:lstStyle/>
                    <a:p>
                      <a:r>
                        <a:rPr kumimoji="1" lang="en-US" altLang="ja-JP" sz="1400" dirty="0" smtClean="0"/>
                        <a:t>10</a:t>
                      </a:r>
                      <a:r>
                        <a:rPr kumimoji="1" lang="ja-JP" altLang="en-US" sz="1400" dirty="0" smtClean="0"/>
                        <a:t>時間</a:t>
                      </a:r>
                      <a:endParaRPr kumimoji="1" lang="ja-JP" altLang="en-US" sz="1400" dirty="0"/>
                    </a:p>
                  </a:txBody>
                  <a:tcPr marL="68580" marR="68580"/>
                </a:tc>
                <a:tc>
                  <a:txBody>
                    <a:bodyPr/>
                    <a:lstStyle/>
                    <a:p>
                      <a:r>
                        <a:rPr kumimoji="1" lang="en-US" altLang="ja-JP" sz="1400" dirty="0" smtClean="0"/>
                        <a:t>20</a:t>
                      </a:r>
                      <a:r>
                        <a:rPr kumimoji="1" lang="ja-JP" altLang="en-US" sz="1400" dirty="0" smtClean="0"/>
                        <a:t>時間</a:t>
                      </a:r>
                      <a:endParaRPr kumimoji="1" lang="ja-JP" altLang="en-US" sz="1400" dirty="0"/>
                    </a:p>
                  </a:txBody>
                  <a:tcPr marL="68580" marR="68580"/>
                </a:tc>
              </a:tr>
              <a:tr h="1145652">
                <a:tc>
                  <a:txBody>
                    <a:bodyPr/>
                    <a:lstStyle/>
                    <a:p>
                      <a:r>
                        <a:rPr kumimoji="1" lang="ja-JP" altLang="en-US" dirty="0" smtClean="0"/>
                        <a:t>参加条件</a:t>
                      </a:r>
                      <a:endParaRPr kumimoji="1" lang="ja-JP" altLang="en-US" dirty="0"/>
                    </a:p>
                  </a:txBody>
                  <a:tcPr marL="68580" marR="68580"/>
                </a:tc>
                <a:tc>
                  <a:txBody>
                    <a:bodyPr/>
                    <a:lstStyle/>
                    <a:p>
                      <a:r>
                        <a:rPr kumimoji="1" lang="en-US" altLang="ja-JP" sz="1400" dirty="0" smtClean="0"/>
                        <a:t>14</a:t>
                      </a:r>
                      <a:r>
                        <a:rPr kumimoji="1" lang="ja-JP" altLang="en-US" sz="1400" dirty="0" smtClean="0"/>
                        <a:t>歳以上</a:t>
                      </a:r>
                      <a:endParaRPr kumimoji="1" lang="en-US" altLang="ja-JP" sz="1400" dirty="0" smtClean="0"/>
                    </a:p>
                    <a:p>
                      <a:r>
                        <a:rPr kumimoji="1" lang="en-US" altLang="ja-JP" sz="1400" dirty="0" smtClean="0"/>
                        <a:t>Rugby</a:t>
                      </a:r>
                      <a:r>
                        <a:rPr kumimoji="1" lang="en-US" altLang="ja-JP" sz="1400" baseline="0" dirty="0" smtClean="0"/>
                        <a:t> Ready</a:t>
                      </a:r>
                      <a:r>
                        <a:rPr kumimoji="1" lang="ja-JP" altLang="en-US" sz="1400" baseline="0" dirty="0" smtClean="0"/>
                        <a:t>を修了</a:t>
                      </a:r>
                      <a:endParaRPr kumimoji="1" lang="en-US" altLang="ja-JP" sz="1400" baseline="0" dirty="0" smtClean="0"/>
                    </a:p>
                    <a:p>
                      <a:r>
                        <a:rPr kumimoji="1" lang="en-US" altLang="ja-JP" sz="1400" baseline="0" dirty="0" smtClean="0"/>
                        <a:t>IRB</a:t>
                      </a:r>
                      <a:r>
                        <a:rPr kumimoji="1" lang="ja-JP" altLang="en-US" sz="1400" baseline="0" dirty="0" smtClean="0"/>
                        <a:t>のオンラインでのラグビーの</a:t>
                      </a:r>
                      <a:r>
                        <a:rPr kumimoji="1" lang="en-US" altLang="ja-JP" sz="1400" baseline="0" dirty="0" smtClean="0"/>
                        <a:t>First Aid</a:t>
                      </a:r>
                      <a:r>
                        <a:rPr kumimoji="1" lang="ja-JP" altLang="en-US" sz="1400" baseline="0" dirty="0" smtClean="0"/>
                        <a:t>プログラムを修了</a:t>
                      </a:r>
                      <a:endParaRPr kumimoji="1" lang="en-US" altLang="ja-JP" sz="1400" dirty="0" smtClean="0"/>
                    </a:p>
                  </a:txBody>
                  <a:tcPr marL="68580" marR="68580"/>
                </a:tc>
                <a:tc>
                  <a:txBody>
                    <a:bodyPr/>
                    <a:lstStyle/>
                    <a:p>
                      <a:r>
                        <a:rPr kumimoji="1" lang="ja-JP" altLang="en-US" sz="1400" dirty="0" smtClean="0"/>
                        <a:t>登録された医師、理学療法士、スポーツトレーナー、リハビリに関わる療法士</a:t>
                      </a:r>
                      <a:endParaRPr kumimoji="1" lang="ja-JP" altLang="en-US" sz="14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登録された医師、</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大学院を修了した理学療法士、スポーツトレーナー、リハビリに関わる療法士</a:t>
                      </a:r>
                    </a:p>
                  </a:txBody>
                  <a:tcPr marL="68580" marR="68580"/>
                </a:tc>
              </a:tr>
            </a:tbl>
          </a:graphicData>
        </a:graphic>
      </p:graphicFrame>
    </p:spTree>
    <p:extLst>
      <p:ext uri="{BB962C8B-B14F-4D97-AF65-F5344CB8AC3E}">
        <p14:creationId xmlns:p14="http://schemas.microsoft.com/office/powerpoint/2010/main" val="2275807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0425"/>
            <a:ext cx="7772400" cy="1370583"/>
          </a:xfrm>
        </p:spPr>
        <p:txBody>
          <a:bodyPr/>
          <a:lstStyle/>
          <a:p>
            <a:r>
              <a:rPr kumimoji="1" lang="ja-JP" altLang="en-US" dirty="0" smtClean="0">
                <a:solidFill>
                  <a:srgbClr val="3333CC"/>
                </a:solidFill>
              </a:rPr>
              <a:t>脳振盪</a:t>
            </a:r>
            <a:endParaRPr kumimoji="1" lang="ja-JP" altLang="en-US" dirty="0">
              <a:solidFill>
                <a:srgbClr val="3333CC"/>
              </a:solidFill>
            </a:endParaRPr>
          </a:p>
        </p:txBody>
      </p:sp>
    </p:spTree>
    <p:extLst>
      <p:ext uri="{BB962C8B-B14F-4D97-AF65-F5344CB8AC3E}">
        <p14:creationId xmlns:p14="http://schemas.microsoft.com/office/powerpoint/2010/main" val="3755677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lstStyle/>
          <a:p>
            <a:r>
              <a:rPr kumimoji="1" lang="ja-JP" altLang="en-US" dirty="0" smtClean="0">
                <a:solidFill>
                  <a:srgbClr val="3333CC"/>
                </a:solidFill>
              </a:rPr>
              <a:t>脳振盪で一番大切なことは？</a:t>
            </a:r>
            <a:endParaRPr kumimoji="1" lang="ja-JP" altLang="en-US" dirty="0">
              <a:solidFill>
                <a:srgbClr val="3333CC"/>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908720"/>
            <a:ext cx="3744416" cy="5145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1547664" y="3212975"/>
            <a:ext cx="6264696" cy="1384995"/>
          </a:xfrm>
          <a:prstGeom prst="rect">
            <a:avLst/>
          </a:prstGeom>
          <a:solidFill>
            <a:srgbClr val="FFFF00"/>
          </a:solidFill>
        </p:spPr>
        <p:txBody>
          <a:bodyPr wrap="square">
            <a:spAutoFit/>
          </a:bodyPr>
          <a:lstStyle/>
          <a:p>
            <a:r>
              <a:rPr lang="ja-JP" altLang="en-US" sz="2800" b="1" dirty="0">
                <a:solidFill>
                  <a:srgbClr val="FF0000"/>
                </a:solidFill>
              </a:rPr>
              <a:t>脳振盪の疑いがあるアスリートがいたら、フィールドオブプレーから出し</a:t>
            </a:r>
            <a:r>
              <a:rPr lang="ja-JP" altLang="en-US" sz="2800" b="1" dirty="0" smtClean="0">
                <a:solidFill>
                  <a:srgbClr val="FF0000"/>
                </a:solidFill>
              </a:rPr>
              <a:t>、</a:t>
            </a:r>
            <a:endParaRPr lang="en-US" altLang="ja-JP" sz="2800" b="1" dirty="0" smtClean="0">
              <a:solidFill>
                <a:srgbClr val="FF0000"/>
              </a:solidFill>
            </a:endParaRPr>
          </a:p>
          <a:p>
            <a:r>
              <a:rPr lang="ja-JP" altLang="en-US" sz="2800" b="1" dirty="0" smtClean="0">
                <a:solidFill>
                  <a:srgbClr val="FF0000"/>
                </a:solidFill>
              </a:rPr>
              <a:t>戻して</a:t>
            </a:r>
            <a:r>
              <a:rPr lang="ja-JP" altLang="en-US" sz="2800" b="1" dirty="0">
                <a:solidFill>
                  <a:srgbClr val="FF0000"/>
                </a:solidFill>
              </a:rPr>
              <a:t>は</a:t>
            </a:r>
            <a:r>
              <a:rPr lang="ja-JP" altLang="en-US" sz="2800" b="1" dirty="0" smtClean="0">
                <a:solidFill>
                  <a:srgbClr val="FF0000"/>
                </a:solidFill>
              </a:rPr>
              <a:t>いけません！</a:t>
            </a:r>
            <a:endParaRPr lang="ja-JP" altLang="en-US" sz="2800" dirty="0">
              <a:solidFill>
                <a:srgbClr val="FF0000"/>
              </a:solidFill>
            </a:endParaRPr>
          </a:p>
        </p:txBody>
      </p:sp>
    </p:spTree>
    <p:extLst>
      <p:ext uri="{BB962C8B-B14F-4D97-AF65-F5344CB8AC3E}">
        <p14:creationId xmlns:p14="http://schemas.microsoft.com/office/powerpoint/2010/main" val="77399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55776" y="116632"/>
            <a:ext cx="4104456" cy="504056"/>
          </a:xfrm>
        </p:spPr>
        <p:txBody>
          <a:bodyPr/>
          <a:lstStyle/>
          <a:p>
            <a:r>
              <a:rPr kumimoji="1" lang="ja-JP" altLang="en-US" dirty="0" smtClean="0">
                <a:solidFill>
                  <a:srgbClr val="3333CC"/>
                </a:solidFill>
              </a:rPr>
              <a:t>脳振盪のリスク</a:t>
            </a:r>
            <a:endParaRPr kumimoji="1" lang="ja-JP" altLang="en-US" dirty="0">
              <a:solidFill>
                <a:srgbClr val="3333CC"/>
              </a:solidFill>
            </a:endParaRPr>
          </a:p>
        </p:txBody>
      </p:sp>
      <p:sp>
        <p:nvSpPr>
          <p:cNvPr id="3" name="コンテンツ プレースホルダー 2"/>
          <p:cNvSpPr>
            <a:spLocks noGrp="1"/>
          </p:cNvSpPr>
          <p:nvPr>
            <p:ph idx="1"/>
          </p:nvPr>
        </p:nvSpPr>
        <p:spPr>
          <a:xfrm>
            <a:off x="0" y="980728"/>
            <a:ext cx="9108504" cy="4752528"/>
          </a:xfrm>
        </p:spPr>
        <p:txBody>
          <a:bodyPr/>
          <a:lstStyle/>
          <a:p>
            <a:pPr>
              <a:lnSpc>
                <a:spcPct val="150000"/>
              </a:lnSpc>
            </a:pPr>
            <a:r>
              <a:rPr lang="ja-JP" altLang="en-US" sz="2400" dirty="0" smtClean="0"/>
              <a:t>脳</a:t>
            </a:r>
            <a:r>
              <a:rPr lang="ja-JP" altLang="en-US" sz="2400" dirty="0"/>
              <a:t>振盪を起こしたプレーヤーがプレーを続ければ、</a:t>
            </a:r>
            <a:r>
              <a:rPr lang="ja-JP" altLang="en-US" sz="2400" u="sng" dirty="0" smtClean="0">
                <a:solidFill>
                  <a:srgbClr val="FF0000"/>
                </a:solidFill>
              </a:rPr>
              <a:t>さらなる</a:t>
            </a:r>
            <a:r>
              <a:rPr lang="ja-JP" altLang="en-US" sz="2400" u="sng" dirty="0">
                <a:solidFill>
                  <a:srgbClr val="FF0000"/>
                </a:solidFill>
              </a:rPr>
              <a:t>重症の危険に</a:t>
            </a:r>
            <a:r>
              <a:rPr lang="ja-JP" altLang="en-US" sz="2400" u="sng" dirty="0" smtClean="0">
                <a:solidFill>
                  <a:srgbClr val="FF0000"/>
                </a:solidFill>
              </a:rPr>
              <a:t>さらされ、</a:t>
            </a:r>
            <a:r>
              <a:rPr lang="ja-JP" altLang="en-US" sz="2400" u="sng" dirty="0">
                <a:solidFill>
                  <a:srgbClr val="FF0000"/>
                </a:solidFill>
              </a:rPr>
              <a:t>残念な結果を招く</a:t>
            </a:r>
            <a:r>
              <a:rPr lang="ja-JP" altLang="en-US" sz="2400" dirty="0"/>
              <a:t>こと</a:t>
            </a:r>
            <a:r>
              <a:rPr lang="ja-JP" altLang="en-US" sz="2400" dirty="0" smtClean="0"/>
              <a:t>に</a:t>
            </a:r>
            <a:r>
              <a:rPr lang="ja-JP" altLang="en-US" sz="2400" dirty="0"/>
              <a:t>なる</a:t>
            </a:r>
            <a:r>
              <a:rPr lang="ja-JP" altLang="en-US" sz="2400" dirty="0" smtClean="0"/>
              <a:t>！</a:t>
            </a:r>
            <a:endParaRPr lang="ja-JP" altLang="en-US" sz="2400" dirty="0"/>
          </a:p>
          <a:p>
            <a:pPr>
              <a:lnSpc>
                <a:spcPct val="150000"/>
              </a:lnSpc>
            </a:pPr>
            <a:r>
              <a:rPr lang="ja-JP" altLang="en-US" sz="2400" u="sng" dirty="0" smtClean="0">
                <a:solidFill>
                  <a:srgbClr val="FF0000"/>
                </a:solidFill>
              </a:rPr>
              <a:t>若い</a:t>
            </a:r>
            <a:r>
              <a:rPr lang="ja-JP" altLang="en-US" sz="2400" u="sng" dirty="0">
                <a:solidFill>
                  <a:srgbClr val="FF0000"/>
                </a:solidFill>
              </a:rPr>
              <a:t>プレーヤーは、</a:t>
            </a:r>
            <a:r>
              <a:rPr lang="ja-JP" altLang="en-US" sz="2400" dirty="0"/>
              <a:t>まれで</a:t>
            </a:r>
            <a:r>
              <a:rPr lang="ja-JP" altLang="en-US" sz="2400" u="sng" dirty="0">
                <a:solidFill>
                  <a:srgbClr val="FF0000"/>
                </a:solidFill>
              </a:rPr>
              <a:t>危険を伴う神経系の合併症</a:t>
            </a:r>
            <a:r>
              <a:rPr lang="ja-JP" altLang="en-US" sz="2400" dirty="0"/>
              <a:t>の影響よりを受けやすく、すでに受けた脳</a:t>
            </a:r>
            <a:r>
              <a:rPr lang="ja-JP" altLang="en-US" sz="2400" dirty="0" smtClean="0"/>
              <a:t>振盪後の</a:t>
            </a:r>
            <a:r>
              <a:rPr lang="ja-JP" altLang="en-US" sz="2400" u="sng" dirty="0" smtClean="0">
                <a:solidFill>
                  <a:srgbClr val="FF0000"/>
                </a:solidFill>
              </a:rPr>
              <a:t>二次的な損傷による死亡</a:t>
            </a:r>
            <a:r>
              <a:rPr lang="ja-JP" altLang="en-US" sz="2400" dirty="0"/>
              <a:t>や</a:t>
            </a:r>
            <a:r>
              <a:rPr lang="ja-JP" altLang="en-US" sz="2400" dirty="0" smtClean="0"/>
              <a:t>、症状が</a:t>
            </a:r>
            <a:r>
              <a:rPr lang="ja-JP" altLang="en-US" sz="2400" u="sng" dirty="0" smtClean="0">
                <a:solidFill>
                  <a:srgbClr val="FF0000"/>
                </a:solidFill>
              </a:rPr>
              <a:t>完全</a:t>
            </a:r>
            <a:r>
              <a:rPr lang="ja-JP" altLang="en-US" sz="2400" u="sng" dirty="0">
                <a:solidFill>
                  <a:srgbClr val="FF0000"/>
                </a:solidFill>
              </a:rPr>
              <a:t>に回復しない</a:t>
            </a:r>
            <a:r>
              <a:rPr lang="ja-JP" altLang="en-US" sz="2400" dirty="0"/>
              <a:t>なども、これに含まれます。</a:t>
            </a:r>
          </a:p>
          <a:p>
            <a:pPr>
              <a:lnSpc>
                <a:spcPct val="150000"/>
              </a:lnSpc>
            </a:pPr>
            <a:r>
              <a:rPr lang="ja-JP" altLang="en-US" sz="2400" dirty="0" smtClean="0"/>
              <a:t>脳</a:t>
            </a:r>
            <a:r>
              <a:rPr lang="ja-JP" altLang="en-US" sz="2400" dirty="0"/>
              <a:t>振盪の疑いにより運び出された者は</a:t>
            </a:r>
            <a:r>
              <a:rPr lang="ja-JP" altLang="en-US" sz="2400" dirty="0" smtClean="0"/>
              <a:t>、</a:t>
            </a:r>
            <a:r>
              <a:rPr lang="ja-JP" altLang="en-US" sz="2400" u="sng" dirty="0" smtClean="0">
                <a:solidFill>
                  <a:srgbClr val="FF0000"/>
                </a:solidFill>
              </a:rPr>
              <a:t>医師の</a:t>
            </a:r>
            <a:r>
              <a:rPr lang="ja-JP" altLang="en-US" sz="2400" u="sng" dirty="0">
                <a:solidFill>
                  <a:srgbClr val="FF0000"/>
                </a:solidFill>
              </a:rPr>
              <a:t>診察を受ける</a:t>
            </a:r>
            <a:r>
              <a:rPr lang="ja-JP" altLang="en-US" sz="2400" u="sng" dirty="0" smtClean="0">
                <a:solidFill>
                  <a:srgbClr val="FF0000"/>
                </a:solidFill>
              </a:rPr>
              <a:t>こと（画像診断が大切）！</a:t>
            </a:r>
            <a:endParaRPr lang="en-US" altLang="ja-JP" sz="2400" u="sng" dirty="0" smtClean="0">
              <a:solidFill>
                <a:srgbClr val="FF0000"/>
              </a:solidFill>
            </a:endParaRPr>
          </a:p>
          <a:p>
            <a:pPr>
              <a:lnSpc>
                <a:spcPct val="150000"/>
              </a:lnSpc>
            </a:pPr>
            <a:r>
              <a:rPr lang="ja-JP" altLang="en-US" sz="2400" dirty="0" smtClean="0"/>
              <a:t>プレー</a:t>
            </a:r>
            <a:r>
              <a:rPr lang="ja-JP" altLang="en-US" sz="2400" dirty="0"/>
              <a:t>への復帰は</a:t>
            </a:r>
            <a:r>
              <a:rPr lang="ja-JP" altLang="en-US" sz="2400" dirty="0" smtClean="0"/>
              <a:t>、ＷＲおよび日本協会の脳振盪ガイドラインに</a:t>
            </a:r>
            <a:r>
              <a:rPr lang="ja-JP" altLang="en-US" sz="2400" dirty="0"/>
              <a:t>　</a:t>
            </a:r>
            <a:r>
              <a:rPr lang="ja-JP" altLang="en-US" sz="2400" dirty="0" smtClean="0"/>
              <a:t>記載</a:t>
            </a:r>
            <a:r>
              <a:rPr lang="ja-JP" altLang="en-US" sz="2400" dirty="0"/>
              <a:t>された</a:t>
            </a:r>
            <a:r>
              <a:rPr lang="ja-JP" altLang="en-US" sz="2400" u="sng" dirty="0">
                <a:solidFill>
                  <a:srgbClr val="FF0000"/>
                </a:solidFill>
              </a:rPr>
              <a:t>段階的な方法</a:t>
            </a:r>
            <a:r>
              <a:rPr lang="ja-JP" altLang="en-US" sz="2400" dirty="0" smtClean="0"/>
              <a:t>に従うこと！</a:t>
            </a:r>
            <a:endParaRPr lang="ja-JP" altLang="en-US" sz="2400" dirty="0"/>
          </a:p>
        </p:txBody>
      </p:sp>
    </p:spTree>
    <p:extLst>
      <p:ext uri="{BB962C8B-B14F-4D97-AF65-F5344CB8AC3E}">
        <p14:creationId xmlns:p14="http://schemas.microsoft.com/office/powerpoint/2010/main" val="1109141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8595"/>
            <a:ext cx="3145048" cy="646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696" y="108595"/>
            <a:ext cx="2803818" cy="670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bwMode="auto">
          <a:xfrm>
            <a:off x="1403648" y="2132856"/>
            <a:ext cx="3024336" cy="2016224"/>
          </a:xfrm>
          <a:prstGeom prst="roundRect">
            <a:avLst/>
          </a:prstGeom>
          <a:noFill/>
          <a:ln w="38100" cap="flat" cmpd="tri"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7" name="角丸四角形 6"/>
          <p:cNvSpPr/>
          <p:nvPr/>
        </p:nvSpPr>
        <p:spPr bwMode="auto">
          <a:xfrm>
            <a:off x="4519544" y="2852936"/>
            <a:ext cx="2832970" cy="2592288"/>
          </a:xfrm>
          <a:prstGeom prst="roundRect">
            <a:avLst/>
          </a:prstGeom>
          <a:noFill/>
          <a:ln w="38100" cap="flat" cmpd="tri"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4" name="角丸四角形 3"/>
          <p:cNvSpPr/>
          <p:nvPr/>
        </p:nvSpPr>
        <p:spPr bwMode="auto">
          <a:xfrm>
            <a:off x="4527994" y="1556792"/>
            <a:ext cx="2824519" cy="1224136"/>
          </a:xfrm>
          <a:prstGeom prst="roundRect">
            <a:avLst/>
          </a:prstGeom>
          <a:noFill/>
          <a:ln w="38100" cap="flat" cmpd="tri"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5" name="円形吹き出し 4"/>
          <p:cNvSpPr/>
          <p:nvPr/>
        </p:nvSpPr>
        <p:spPr bwMode="auto">
          <a:xfrm>
            <a:off x="7544402" y="404664"/>
            <a:ext cx="1440160" cy="1152128"/>
          </a:xfrm>
          <a:prstGeom prst="wedgeEllipseCallout">
            <a:avLst>
              <a:gd name="adj1" fmla="val -63960"/>
              <a:gd name="adj2" fmla="val 94696"/>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ＣＴ</a:t>
            </a: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/MRI</a:t>
            </a: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は絶対必要</a:t>
            </a:r>
          </a:p>
        </p:txBody>
      </p:sp>
    </p:spTree>
    <p:extLst>
      <p:ext uri="{BB962C8B-B14F-4D97-AF65-F5344CB8AC3E}">
        <p14:creationId xmlns:p14="http://schemas.microsoft.com/office/powerpoint/2010/main" val="382925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492896"/>
            <a:ext cx="8229600" cy="1143000"/>
          </a:xfrm>
        </p:spPr>
        <p:txBody>
          <a:bodyPr/>
          <a:lstStyle/>
          <a:p>
            <a:r>
              <a:rPr kumimoji="1" lang="ja-JP" altLang="en-US" sz="3600" dirty="0" smtClean="0">
                <a:solidFill>
                  <a:schemeClr val="accent2"/>
                </a:solidFill>
              </a:rPr>
              <a:t>目に見える脳振盪の手がかりとなる</a:t>
            </a:r>
            <a:r>
              <a:rPr lang="ja-JP" altLang="en-US" sz="3600" dirty="0" smtClean="0">
                <a:solidFill>
                  <a:schemeClr val="accent2"/>
                </a:solidFill>
              </a:rPr>
              <a:t>映像</a:t>
            </a:r>
            <a:endParaRPr kumimoji="1" lang="ja-JP" altLang="en-US" sz="3600" dirty="0">
              <a:solidFill>
                <a:schemeClr val="accent2"/>
              </a:solidFill>
            </a:endParaRPr>
          </a:p>
        </p:txBody>
      </p:sp>
    </p:spTree>
    <p:extLst>
      <p:ext uri="{BB962C8B-B14F-4D97-AF65-F5344CB8AC3E}">
        <p14:creationId xmlns:p14="http://schemas.microsoft.com/office/powerpoint/2010/main" val="104817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470484" y="116632"/>
            <a:ext cx="6779096" cy="562074"/>
          </a:xfrm>
        </p:spPr>
        <p:txBody>
          <a:bodyPr/>
          <a:lstStyle/>
          <a:p>
            <a:r>
              <a:rPr kumimoji="1" lang="ja-JP" altLang="en-US" dirty="0" smtClean="0">
                <a:solidFill>
                  <a:srgbClr val="3333CC"/>
                </a:solidFill>
              </a:rPr>
              <a:t>脳振盪の教育的ツール</a:t>
            </a:r>
            <a:endParaRPr kumimoji="1" lang="ja-JP" altLang="en-US" dirty="0">
              <a:solidFill>
                <a:srgbClr val="3333CC"/>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781368"/>
            <a:ext cx="3960440" cy="550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円/楕円 7"/>
          <p:cNvSpPr/>
          <p:nvPr/>
        </p:nvSpPr>
        <p:spPr bwMode="auto">
          <a:xfrm>
            <a:off x="5796136" y="4941168"/>
            <a:ext cx="288032" cy="28803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9" name="円形吹き出し 8"/>
          <p:cNvSpPr/>
          <p:nvPr/>
        </p:nvSpPr>
        <p:spPr bwMode="auto">
          <a:xfrm>
            <a:off x="6084168" y="3066401"/>
            <a:ext cx="1296144" cy="864096"/>
          </a:xfrm>
          <a:prstGeom prst="wedgeEllipseCallout">
            <a:avLst>
              <a:gd name="adj1" fmla="val -58577"/>
              <a:gd name="adj2" fmla="val 158995"/>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ここをクリック</a:t>
            </a:r>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548" y="781368"/>
            <a:ext cx="5444788" cy="5962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31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0" y="620688"/>
            <a:ext cx="453713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円/楕円 2"/>
          <p:cNvSpPr/>
          <p:nvPr/>
        </p:nvSpPr>
        <p:spPr bwMode="auto">
          <a:xfrm>
            <a:off x="1763688" y="4005064"/>
            <a:ext cx="432048" cy="288032"/>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4" name="円/楕円 3"/>
          <p:cNvSpPr/>
          <p:nvPr/>
        </p:nvSpPr>
        <p:spPr bwMode="auto">
          <a:xfrm>
            <a:off x="3347864" y="2888940"/>
            <a:ext cx="504056" cy="25202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44463"/>
            <a:ext cx="31051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80096"/>
            <a:ext cx="4176464" cy="584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3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randombar(horizont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randombar(horizontal)">
                                      <p:cBhvr>
                                        <p:cTn id="2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706090"/>
          </a:xfrm>
        </p:spPr>
        <p:txBody>
          <a:bodyPr/>
          <a:lstStyle/>
          <a:p>
            <a:r>
              <a:rPr kumimoji="1" lang="ja-JP" altLang="en-US" sz="3200" dirty="0" smtClean="0">
                <a:solidFill>
                  <a:srgbClr val="3333CC"/>
                </a:solidFill>
              </a:rPr>
              <a:t>Ｈ２６年度　重傷事故（カテゴリー別）</a:t>
            </a:r>
            <a:endParaRPr kumimoji="1" lang="ja-JP" altLang="en-US" sz="3200" dirty="0">
              <a:solidFill>
                <a:srgbClr val="3333CC"/>
              </a:solidFill>
            </a:endParaRPr>
          </a:p>
        </p:txBody>
      </p:sp>
      <p:graphicFrame>
        <p:nvGraphicFramePr>
          <p:cNvPr id="3" name="グラフ 2"/>
          <p:cNvGraphicFramePr>
            <a:graphicFrameLocks/>
          </p:cNvGraphicFramePr>
          <p:nvPr>
            <p:extLst>
              <p:ext uri="{D42A27DB-BD31-4B8C-83A1-F6EECF244321}">
                <p14:modId xmlns:p14="http://schemas.microsoft.com/office/powerpoint/2010/main" val="2419624132"/>
              </p:ext>
            </p:extLst>
          </p:nvPr>
        </p:nvGraphicFramePr>
        <p:xfrm>
          <a:off x="1547664" y="1340768"/>
          <a:ext cx="6181726" cy="4152900"/>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5940152" y="4653136"/>
            <a:ext cx="2709396" cy="1384995"/>
          </a:xfrm>
          <a:prstGeom prst="rect">
            <a:avLst/>
          </a:prstGeom>
          <a:noFill/>
        </p:spPr>
        <p:txBody>
          <a:bodyPr wrap="none" rtlCol="0">
            <a:spAutoFit/>
          </a:bodyPr>
          <a:lstStyle/>
          <a:p>
            <a:r>
              <a:rPr kumimoji="1" lang="ja-JP" altLang="en-US" sz="2800" dirty="0" smtClean="0">
                <a:solidFill>
                  <a:srgbClr val="FF0000"/>
                </a:solidFill>
              </a:rPr>
              <a:t>発生件数　１１件</a:t>
            </a:r>
            <a:endParaRPr kumimoji="1" lang="en-US" altLang="ja-JP" sz="2800" dirty="0" smtClean="0">
              <a:solidFill>
                <a:srgbClr val="FF0000"/>
              </a:solidFill>
            </a:endParaRPr>
          </a:p>
          <a:p>
            <a:r>
              <a:rPr lang="ja-JP" altLang="en-US" sz="2800" dirty="0">
                <a:solidFill>
                  <a:srgbClr val="FF0000"/>
                </a:solidFill>
              </a:rPr>
              <a:t>頭部</a:t>
            </a:r>
            <a:r>
              <a:rPr lang="ja-JP" altLang="en-US" sz="2800" dirty="0" smtClean="0">
                <a:solidFill>
                  <a:srgbClr val="FF0000"/>
                </a:solidFill>
              </a:rPr>
              <a:t>外傷　７例</a:t>
            </a:r>
            <a:endParaRPr lang="en-US" altLang="ja-JP" sz="2800" dirty="0" smtClean="0">
              <a:solidFill>
                <a:srgbClr val="FF0000"/>
              </a:solidFill>
            </a:endParaRPr>
          </a:p>
          <a:p>
            <a:r>
              <a:rPr lang="ja-JP" altLang="en-US" sz="2800" dirty="0" smtClean="0">
                <a:solidFill>
                  <a:srgbClr val="FF0000"/>
                </a:solidFill>
              </a:rPr>
              <a:t>頸髄損傷　４例</a:t>
            </a:r>
            <a:endParaRPr kumimoji="1" lang="ja-JP" altLang="en-US" sz="2800" dirty="0">
              <a:solidFill>
                <a:srgbClr val="FF0000"/>
              </a:solidFill>
            </a:endParaRPr>
          </a:p>
        </p:txBody>
      </p:sp>
    </p:spTree>
    <p:extLst>
      <p:ext uri="{BB962C8B-B14F-4D97-AF65-F5344CB8AC3E}">
        <p14:creationId xmlns:p14="http://schemas.microsoft.com/office/powerpoint/2010/main" val="449747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r>
              <a:rPr kumimoji="1" lang="en-US" altLang="ja-JP" dirty="0" smtClean="0">
                <a:solidFill>
                  <a:schemeClr val="accent2"/>
                </a:solidFill>
              </a:rPr>
              <a:t>2015</a:t>
            </a:r>
            <a:r>
              <a:rPr kumimoji="1" lang="ja-JP" altLang="en-US" dirty="0" smtClean="0">
                <a:solidFill>
                  <a:schemeClr val="accent2"/>
                </a:solidFill>
              </a:rPr>
              <a:t>安全推進講習会</a:t>
            </a:r>
            <a:endParaRPr kumimoji="1" lang="ja-JP" altLang="en-US" dirty="0">
              <a:solidFill>
                <a:schemeClr val="accent2"/>
              </a:solidFill>
            </a:endParaRPr>
          </a:p>
        </p:txBody>
      </p:sp>
      <p:sp>
        <p:nvSpPr>
          <p:cNvPr id="3" name="コンテンツ プレースホルダー 2"/>
          <p:cNvSpPr>
            <a:spLocks noGrp="1"/>
          </p:cNvSpPr>
          <p:nvPr>
            <p:ph idx="1"/>
          </p:nvPr>
        </p:nvSpPr>
        <p:spPr>
          <a:xfrm>
            <a:off x="35496" y="1052736"/>
            <a:ext cx="8964488" cy="5184576"/>
          </a:xfrm>
        </p:spPr>
        <p:txBody>
          <a:bodyPr/>
          <a:lstStyle/>
          <a:p>
            <a:pPr marL="0" indent="0">
              <a:buNone/>
            </a:pPr>
            <a:r>
              <a:rPr lang="ja-JP" altLang="en-US" dirty="0" smtClean="0">
                <a:solidFill>
                  <a:srgbClr val="FF0000"/>
                </a:solidFill>
              </a:rPr>
              <a:t>指導者が安全対策に積極的に取り組むには？</a:t>
            </a:r>
            <a:endParaRPr lang="en-US" altLang="ja-JP" dirty="0" smtClean="0">
              <a:solidFill>
                <a:srgbClr val="FF0000"/>
              </a:solidFill>
            </a:endParaRPr>
          </a:p>
          <a:p>
            <a:pPr marL="0" indent="0">
              <a:buNone/>
            </a:pPr>
            <a:r>
              <a:rPr lang="ja-JP" altLang="en-US" dirty="0" smtClean="0">
                <a:solidFill>
                  <a:srgbClr val="FF0000"/>
                </a:solidFill>
              </a:rPr>
              <a:t>（各チーム内での伝達や知識の共有）</a:t>
            </a:r>
            <a:endParaRPr lang="en-US" altLang="ja-JP" dirty="0" smtClean="0">
              <a:solidFill>
                <a:srgbClr val="FF0000"/>
              </a:solidFill>
            </a:endParaRPr>
          </a:p>
          <a:p>
            <a:pPr marL="0" indent="0">
              <a:buNone/>
            </a:pPr>
            <a:r>
              <a:rPr lang="ja-JP" altLang="en-US" sz="2800" u="sng" dirty="0" smtClean="0">
                <a:solidFill>
                  <a:srgbClr val="3333CC"/>
                </a:solidFill>
              </a:rPr>
              <a:t>→既存の教育ソフトを活用</a:t>
            </a:r>
            <a:endParaRPr lang="en-US" altLang="ja-JP" sz="2800" u="sng" dirty="0" smtClean="0">
              <a:solidFill>
                <a:srgbClr val="3333CC"/>
              </a:solidFill>
            </a:endParaRPr>
          </a:p>
          <a:p>
            <a:pPr marL="0" indent="0">
              <a:buNone/>
            </a:pPr>
            <a:r>
              <a:rPr lang="ja-JP" altLang="en-US" sz="2800" dirty="0"/>
              <a:t>　</a:t>
            </a:r>
            <a:r>
              <a:rPr lang="ja-JP" altLang="en-US" sz="2800" u="sng" dirty="0" smtClean="0">
                <a:solidFill>
                  <a:srgbClr val="3333CC"/>
                </a:solidFill>
              </a:rPr>
              <a:t>（</a:t>
            </a:r>
            <a:r>
              <a:rPr lang="en-US" altLang="ja-JP" sz="2800" u="sng" dirty="0" smtClean="0">
                <a:solidFill>
                  <a:srgbClr val="3333CC"/>
                </a:solidFill>
              </a:rPr>
              <a:t>WR</a:t>
            </a:r>
            <a:r>
              <a:rPr lang="ja-JP" altLang="en-US" sz="2800" u="sng" dirty="0" smtClean="0">
                <a:solidFill>
                  <a:srgbClr val="3333CC"/>
                </a:solidFill>
              </a:rPr>
              <a:t> </a:t>
            </a:r>
            <a:r>
              <a:rPr lang="en-US" altLang="ja-JP" sz="2800" u="sng" dirty="0" smtClean="0">
                <a:solidFill>
                  <a:srgbClr val="3333CC"/>
                </a:solidFill>
              </a:rPr>
              <a:t>Rugby Ready</a:t>
            </a:r>
            <a:r>
              <a:rPr lang="ja-JP" altLang="en-US" sz="2800" u="sng" dirty="0" smtClean="0">
                <a:solidFill>
                  <a:srgbClr val="3333CC"/>
                </a:solidFill>
              </a:rPr>
              <a:t>および脳振盪教育の活用）</a:t>
            </a:r>
            <a:endParaRPr lang="en-US" altLang="ja-JP" sz="2800" u="sng" dirty="0" smtClean="0">
              <a:solidFill>
                <a:srgbClr val="3333CC"/>
              </a:solidFill>
            </a:endParaRPr>
          </a:p>
          <a:p>
            <a:r>
              <a:rPr lang="ja-JP" altLang="en-US" sz="2800" dirty="0" smtClean="0"/>
              <a:t>インターネット環境下であれば、いつでも、好きな時間に　行える（プリントアウト版もダウンロードできる）</a:t>
            </a:r>
            <a:endParaRPr lang="en-US" altLang="ja-JP" sz="2800" dirty="0" smtClean="0"/>
          </a:p>
          <a:p>
            <a:r>
              <a:rPr lang="ja-JP" altLang="en-US" sz="2800" dirty="0" smtClean="0"/>
              <a:t>ラグビーにおける技術面と安全面を具体的な映像がある</a:t>
            </a:r>
            <a:endParaRPr lang="en-US" altLang="ja-JP" sz="2800" dirty="0" smtClean="0"/>
          </a:p>
          <a:p>
            <a:r>
              <a:rPr lang="ja-JP" altLang="en-US" sz="2800" dirty="0" smtClean="0"/>
              <a:t>資料が豊富（選手プロファイル、緊急対策、脳振盪など）</a:t>
            </a:r>
            <a:endParaRPr lang="en-US" altLang="ja-JP" sz="2800" dirty="0" smtClean="0"/>
          </a:p>
          <a:p>
            <a:r>
              <a:rPr lang="ja-JP" altLang="en-US" sz="2800" dirty="0" smtClean="0"/>
              <a:t>修了時にテストで知識の確認ができる</a:t>
            </a:r>
            <a:endParaRPr lang="en-US" altLang="ja-JP" sz="2800" dirty="0" smtClean="0"/>
          </a:p>
        </p:txBody>
      </p:sp>
    </p:spTree>
    <p:extLst>
      <p:ext uri="{BB962C8B-B14F-4D97-AF65-F5344CB8AC3E}">
        <p14:creationId xmlns:p14="http://schemas.microsoft.com/office/powerpoint/2010/main" val="39720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685800" y="2130425"/>
            <a:ext cx="7772400" cy="1082551"/>
          </a:xfrm>
        </p:spPr>
        <p:txBody>
          <a:bodyPr/>
          <a:lstStyle/>
          <a:p>
            <a:r>
              <a:rPr kumimoji="1" lang="ja-JP" altLang="en-US" dirty="0" smtClean="0">
                <a:solidFill>
                  <a:srgbClr val="3333CC"/>
                </a:solidFill>
              </a:rPr>
              <a:t>アクセス方法の確認</a:t>
            </a:r>
            <a:endParaRPr kumimoji="1" lang="ja-JP" altLang="en-US" dirty="0">
              <a:solidFill>
                <a:srgbClr val="3333CC"/>
              </a:solidFill>
            </a:endParaRPr>
          </a:p>
        </p:txBody>
      </p:sp>
    </p:spTree>
    <p:extLst>
      <p:ext uri="{BB962C8B-B14F-4D97-AF65-F5344CB8AC3E}">
        <p14:creationId xmlns:p14="http://schemas.microsoft.com/office/powerpoint/2010/main" val="2719044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76" y="620688"/>
            <a:ext cx="346120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a:xfrm>
            <a:off x="323528" y="4797152"/>
            <a:ext cx="936104"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984073"/>
            <a:ext cx="3546038" cy="443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円/楕円 7"/>
          <p:cNvSpPr/>
          <p:nvPr/>
        </p:nvSpPr>
        <p:spPr>
          <a:xfrm>
            <a:off x="4716016" y="2444263"/>
            <a:ext cx="2376264" cy="1512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2387143" y="2996952"/>
            <a:ext cx="2304256" cy="1512168"/>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5281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p:cTn id="17" dur="500" fill="hold"/>
                                        <p:tgtEl>
                                          <p:spTgt spid="1027"/>
                                        </p:tgtEl>
                                        <p:attrNameLst>
                                          <p:attrName>ppt_w</p:attrName>
                                        </p:attrNameLst>
                                      </p:cBhvr>
                                      <p:tavLst>
                                        <p:tav tm="0">
                                          <p:val>
                                            <p:fltVal val="0"/>
                                          </p:val>
                                        </p:tav>
                                        <p:tav tm="100000">
                                          <p:val>
                                            <p:strVal val="#ppt_w"/>
                                          </p:val>
                                        </p:tav>
                                      </p:tavLst>
                                    </p:anim>
                                    <p:anim calcmode="lin" valueType="num">
                                      <p:cBhvr>
                                        <p:cTn id="18" dur="500" fill="hold"/>
                                        <p:tgtEl>
                                          <p:spTgt spid="1027"/>
                                        </p:tgtEl>
                                        <p:attrNameLst>
                                          <p:attrName>ppt_h</p:attrName>
                                        </p:attrNameLst>
                                      </p:cBhvr>
                                      <p:tavLst>
                                        <p:tav tm="0">
                                          <p:val>
                                            <p:fltVal val="0"/>
                                          </p:val>
                                        </p:tav>
                                        <p:tav tm="100000">
                                          <p:val>
                                            <p:strVal val="#ppt_h"/>
                                          </p:val>
                                        </p:tav>
                                      </p:tavLst>
                                    </p:anim>
                                    <p:animEffect transition="in" filter="fade">
                                      <p:cBhvr>
                                        <p:cTn id="19" dur="5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7" y="548681"/>
            <a:ext cx="443251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674" y="1196752"/>
            <a:ext cx="451183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円/楕円 2"/>
          <p:cNvSpPr/>
          <p:nvPr/>
        </p:nvSpPr>
        <p:spPr bwMode="auto">
          <a:xfrm>
            <a:off x="2123728" y="3717032"/>
            <a:ext cx="1656184" cy="5760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51933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heel(1)">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060848"/>
            <a:ext cx="8640960" cy="1470025"/>
          </a:xfrm>
        </p:spPr>
        <p:txBody>
          <a:bodyPr/>
          <a:lstStyle/>
          <a:p>
            <a:r>
              <a:rPr kumimoji="1" lang="ja-JP" altLang="en-US" dirty="0" smtClean="0">
                <a:solidFill>
                  <a:srgbClr val="3333CC"/>
                </a:solidFill>
              </a:rPr>
              <a:t>医務講習</a:t>
            </a:r>
            <a:r>
              <a:rPr kumimoji="1" lang="en-US" altLang="ja-JP" dirty="0" smtClean="0">
                <a:solidFill>
                  <a:srgbClr val="3333CC"/>
                </a:solidFill>
              </a:rPr>
              <a:t/>
            </a:r>
            <a:br>
              <a:rPr kumimoji="1" lang="en-US" altLang="ja-JP" dirty="0" smtClean="0">
                <a:solidFill>
                  <a:srgbClr val="3333CC"/>
                </a:solidFill>
              </a:rPr>
            </a:br>
            <a:r>
              <a:rPr lang="en-US" altLang="ja-JP" dirty="0">
                <a:solidFill>
                  <a:srgbClr val="3333CC"/>
                </a:solidFill>
              </a:rPr>
              <a:t>World Rugby (WR</a:t>
            </a:r>
            <a:r>
              <a:rPr lang="en-US" altLang="ja-JP" dirty="0" smtClean="0">
                <a:solidFill>
                  <a:srgbClr val="3333CC"/>
                </a:solidFill>
              </a:rPr>
              <a:t>)</a:t>
            </a:r>
            <a:r>
              <a:rPr lang="ja-JP" altLang="en-US" dirty="0" smtClean="0">
                <a:solidFill>
                  <a:srgbClr val="3333CC"/>
                </a:solidFill>
              </a:rPr>
              <a:t>　</a:t>
            </a:r>
            <a:r>
              <a:rPr lang="en-US" altLang="ja-JP" dirty="0" smtClean="0">
                <a:solidFill>
                  <a:srgbClr val="3333CC"/>
                </a:solidFill>
              </a:rPr>
              <a:t>Rugby Ready</a:t>
            </a:r>
            <a:endParaRPr kumimoji="1" lang="ja-JP" altLang="en-US" dirty="0">
              <a:solidFill>
                <a:srgbClr val="3333CC"/>
              </a:solidFill>
            </a:endParaRPr>
          </a:p>
        </p:txBody>
      </p:sp>
    </p:spTree>
    <p:extLst>
      <p:ext uri="{BB962C8B-B14F-4D97-AF65-F5344CB8AC3E}">
        <p14:creationId xmlns:p14="http://schemas.microsoft.com/office/powerpoint/2010/main" val="3441102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4644347" cy="528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77" y="625272"/>
            <a:ext cx="3759517" cy="528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円/楕円 1"/>
          <p:cNvSpPr/>
          <p:nvPr/>
        </p:nvSpPr>
        <p:spPr bwMode="auto">
          <a:xfrm>
            <a:off x="6084168" y="1934834"/>
            <a:ext cx="1080120" cy="24241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6" name="円/楕円 5"/>
          <p:cNvSpPr/>
          <p:nvPr/>
        </p:nvSpPr>
        <p:spPr bwMode="auto">
          <a:xfrm>
            <a:off x="5976156" y="2177244"/>
            <a:ext cx="1188132" cy="45966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7" name="円/楕円 6"/>
          <p:cNvSpPr/>
          <p:nvPr/>
        </p:nvSpPr>
        <p:spPr bwMode="auto">
          <a:xfrm>
            <a:off x="6156176" y="2780928"/>
            <a:ext cx="833251" cy="288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8" name="円/楕円 7"/>
          <p:cNvSpPr/>
          <p:nvPr/>
        </p:nvSpPr>
        <p:spPr bwMode="auto">
          <a:xfrm>
            <a:off x="5904148" y="5085184"/>
            <a:ext cx="1116124" cy="21602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72819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randombar(horizontal)">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theme/theme1.xml><?xml version="1.0" encoding="utf-8"?>
<a:theme xmlns:a="http://schemas.openxmlformats.org/drawingml/2006/main" name="テーマ1">
  <a:themeElements>
    <a:clrScheme name="JRF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RFU">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JRF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RF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RF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RF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RF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RF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RF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RF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RF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RF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RF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RF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選手の負傷について（Match Official)</Template>
  <TotalTime>538</TotalTime>
  <Words>641</Words>
  <Application>Microsoft Office PowerPoint</Application>
  <PresentationFormat>画面に合わせる (4:3)</PresentationFormat>
  <Paragraphs>151</Paragraphs>
  <Slides>29</Slides>
  <Notes>1</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テーマ1</vt:lpstr>
      <vt:lpstr>Ｈ2７　安全推進講習会</vt:lpstr>
      <vt:lpstr>Ｈ２６年度　重傷事故（原因プレー）</vt:lpstr>
      <vt:lpstr>Ｈ２６年度　重傷事故（カテゴリー別）</vt:lpstr>
      <vt:lpstr>2015安全推進講習会</vt:lpstr>
      <vt:lpstr>アクセス方法の確認</vt:lpstr>
      <vt:lpstr>PowerPoint プレゼンテーション</vt:lpstr>
      <vt:lpstr>PowerPoint プレゼンテーション</vt:lpstr>
      <vt:lpstr>医務講習 World Rugby (WR)　Rugby Ready</vt:lpstr>
      <vt:lpstr>PowerPoint プレゼンテーション</vt:lpstr>
      <vt:lpstr>参加する前に</vt:lpstr>
      <vt:lpstr>Q: 選手のプロファイリングシートに必要な情報は？</vt:lpstr>
      <vt:lpstr>Q:プロファイリングシートより得られた情報で 特に注意が必要な選手は？</vt:lpstr>
      <vt:lpstr>用具、環境、緊急時の対策</vt:lpstr>
      <vt:lpstr>プレーヤーの用具について</vt:lpstr>
      <vt:lpstr>プレーの環境</vt:lpstr>
      <vt:lpstr>緊急対策</vt:lpstr>
      <vt:lpstr>ライフスタイル</vt:lpstr>
      <vt:lpstr>PowerPoint プレゼンテーション</vt:lpstr>
      <vt:lpstr>ドーピング</vt:lpstr>
      <vt:lpstr>ケガのマネジメント</vt:lpstr>
      <vt:lpstr>WR　応急処置プログラム</vt:lpstr>
      <vt:lpstr>PowerPoint プレゼンテーション</vt:lpstr>
      <vt:lpstr>脳振盪</vt:lpstr>
      <vt:lpstr>脳振盪で一番大切なことは？</vt:lpstr>
      <vt:lpstr>脳振盪のリスク</vt:lpstr>
      <vt:lpstr>PowerPoint プレゼンテーション</vt:lpstr>
      <vt:lpstr>目に見える脳振盪の手がかりとなる映像</vt:lpstr>
      <vt:lpstr>脳振盪の教育的ツール</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Ｈ2７　安全推進講習会</dc:title>
  <dc:creator>ipc</dc:creator>
  <cp:lastModifiedBy>user6</cp:lastModifiedBy>
  <cp:revision>45</cp:revision>
  <cp:lastPrinted>2015-04-08T04:42:02Z</cp:lastPrinted>
  <dcterms:created xsi:type="dcterms:W3CDTF">2015-01-04T04:39:50Z</dcterms:created>
  <dcterms:modified xsi:type="dcterms:W3CDTF">2015-04-08T05:09:34Z</dcterms:modified>
</cp:coreProperties>
</file>