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307" r:id="rId3"/>
    <p:sldId id="310" r:id="rId4"/>
    <p:sldId id="318" r:id="rId5"/>
    <p:sldId id="326" r:id="rId6"/>
    <p:sldId id="327" r:id="rId7"/>
    <p:sldId id="320" r:id="rId8"/>
    <p:sldId id="328" r:id="rId9"/>
    <p:sldId id="329" r:id="rId10"/>
    <p:sldId id="321" r:id="rId11"/>
    <p:sldId id="330" r:id="rId12"/>
    <p:sldId id="309" r:id="rId13"/>
    <p:sldId id="308" r:id="rId14"/>
    <p:sldId id="313" r:id="rId15"/>
    <p:sldId id="333" r:id="rId16"/>
    <p:sldId id="316" r:id="rId17"/>
    <p:sldId id="311" r:id="rId18"/>
    <p:sldId id="332" r:id="rId19"/>
    <p:sldId id="314" r:id="rId20"/>
    <p:sldId id="315" r:id="rId21"/>
    <p:sldId id="319" r:id="rId22"/>
    <p:sldId id="322" r:id="rId23"/>
    <p:sldId id="323" r:id="rId24"/>
    <p:sldId id="325" r:id="rId25"/>
    <p:sldId id="334" r:id="rId26"/>
  </p:sldIdLst>
  <p:sldSz cx="9144000" cy="6858000" type="screen4x3"/>
  <p:notesSz cx="6888163" cy="10020300"/>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821" autoAdjust="0"/>
  </p:normalViewPr>
  <p:slideViewPr>
    <p:cSldViewPr>
      <p:cViewPr>
        <p:scale>
          <a:sx n="73" d="100"/>
          <a:sy n="73" d="100"/>
        </p:scale>
        <p:origin x="-104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50"/>
    </p:cViewPr>
  </p:sorterViewPr>
  <p:notesViewPr>
    <p:cSldViewPr>
      <p:cViewPr varScale="1">
        <p:scale>
          <a:sx n="54" d="100"/>
          <a:sy n="54" d="100"/>
        </p:scale>
        <p:origin x="-2580" y="-90"/>
      </p:cViewPr>
      <p:guideLst>
        <p:guide orient="horz" pos="3156"/>
        <p:guide pos="216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8450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defRPr sz="1300"/>
            </a:lvl1pPr>
          </a:lstStyle>
          <a:p>
            <a:pPr>
              <a:defRPr/>
            </a:pPr>
            <a:r>
              <a:rPr lang="ja-JP" altLang="en-US" dirty="0"/>
              <a:t>平成</a:t>
            </a:r>
            <a:r>
              <a:rPr lang="en-US" altLang="ja-JP" dirty="0"/>
              <a:t>27</a:t>
            </a:r>
            <a:r>
              <a:rPr lang="ja-JP" altLang="en-US" dirty="0"/>
              <a:t>年度安全推進講習会</a:t>
            </a:r>
            <a:r>
              <a:rPr lang="ja-JP" altLang="en-US" dirty="0" smtClean="0"/>
              <a:t>（コーチ）</a:t>
            </a:r>
            <a:endParaRPr lang="en-US" altLang="ja-JP" dirty="0"/>
          </a:p>
        </p:txBody>
      </p:sp>
      <p:sp>
        <p:nvSpPr>
          <p:cNvPr id="10243" name="Rectangle 3"/>
          <p:cNvSpPr>
            <a:spLocks noGrp="1" noChangeArrowheads="1"/>
          </p:cNvSpPr>
          <p:nvPr>
            <p:ph type="dt" sz="quarter" idx="1"/>
          </p:nvPr>
        </p:nvSpPr>
        <p:spPr bwMode="auto">
          <a:xfrm>
            <a:off x="3902075" y="0"/>
            <a:ext cx="298450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a:defRPr sz="1300"/>
            </a:lvl1pPr>
          </a:lstStyle>
          <a:p>
            <a:pPr>
              <a:defRPr/>
            </a:pPr>
            <a:endParaRPr lang="en-US" altLang="ja-JP" dirty="0"/>
          </a:p>
        </p:txBody>
      </p:sp>
      <p:sp>
        <p:nvSpPr>
          <p:cNvPr id="10244" name="Rectangle 4"/>
          <p:cNvSpPr>
            <a:spLocks noGrp="1" noChangeArrowheads="1"/>
          </p:cNvSpPr>
          <p:nvPr>
            <p:ph type="ftr" sz="quarter" idx="2"/>
          </p:nvPr>
        </p:nvSpPr>
        <p:spPr bwMode="auto">
          <a:xfrm>
            <a:off x="0" y="9517063"/>
            <a:ext cx="298450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defRPr sz="1300"/>
            </a:lvl1pPr>
          </a:lstStyle>
          <a:p>
            <a:pPr>
              <a:defRPr/>
            </a:pPr>
            <a:endParaRPr lang="en-US" altLang="ja-JP"/>
          </a:p>
        </p:txBody>
      </p:sp>
      <p:sp>
        <p:nvSpPr>
          <p:cNvPr id="10245" name="Rectangle 5"/>
          <p:cNvSpPr>
            <a:spLocks noGrp="1" noChangeArrowheads="1"/>
          </p:cNvSpPr>
          <p:nvPr>
            <p:ph type="sldNum" sz="quarter" idx="3"/>
          </p:nvPr>
        </p:nvSpPr>
        <p:spPr bwMode="auto">
          <a:xfrm>
            <a:off x="3902075" y="9517063"/>
            <a:ext cx="298450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a:defRPr sz="1300"/>
            </a:lvl1pPr>
          </a:lstStyle>
          <a:p>
            <a:pPr>
              <a:defRPr/>
            </a:pPr>
            <a:fld id="{51D85E72-B22F-46CF-A1D7-E4F7AEEC522C}" type="slidenum">
              <a:rPr lang="en-US" altLang="ja-JP"/>
              <a:pPr>
                <a:defRPr/>
              </a:pPr>
              <a:t>‹#›</a:t>
            </a:fld>
            <a:endParaRPr lang="en-US" altLang="ja-JP"/>
          </a:p>
        </p:txBody>
      </p:sp>
    </p:spTree>
    <p:extLst>
      <p:ext uri="{BB962C8B-B14F-4D97-AF65-F5344CB8AC3E}">
        <p14:creationId xmlns:p14="http://schemas.microsoft.com/office/powerpoint/2010/main" val="798552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smtClean="0"/>
            </a:lvl1pPr>
          </a:lstStyle>
          <a:p>
            <a:pPr>
              <a:defRPr/>
            </a:pPr>
            <a:endParaRPr lang="ja-JP" altLang="en-US"/>
          </a:p>
        </p:txBody>
      </p:sp>
      <p:sp>
        <p:nvSpPr>
          <p:cNvPr id="3" name="日付プレースホルダー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smtClean="0"/>
            </a:lvl1pPr>
          </a:lstStyle>
          <a:p>
            <a:pPr>
              <a:defRPr/>
            </a:pPr>
            <a:fld id="{608E610B-270D-463C-984A-64B805F24AC9}" type="datetimeFigureOut">
              <a:rPr lang="ja-JP" altLang="en-US"/>
              <a:pPr>
                <a:defRPr/>
              </a:pPr>
              <a:t>2015/4/8</a:t>
            </a:fld>
            <a:endParaRPr lang="ja-JP" altLang="en-US"/>
          </a:p>
        </p:txBody>
      </p:sp>
      <p:sp>
        <p:nvSpPr>
          <p:cNvPr id="4" name="スライド イメージ プレースホルダー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ー 4"/>
          <p:cNvSpPr>
            <a:spLocks noGrp="1"/>
          </p:cNvSpPr>
          <p:nvPr>
            <p:ph type="body" sz="quarter" idx="3"/>
          </p:nvPr>
        </p:nvSpPr>
        <p:spPr>
          <a:xfrm>
            <a:off x="688975" y="4759325"/>
            <a:ext cx="5510213" cy="4510088"/>
          </a:xfrm>
          <a:prstGeom prst="rect">
            <a:avLst/>
          </a:prstGeom>
        </p:spPr>
        <p:txBody>
          <a:bodyPr vert="horz" lIns="91440" tIns="45720" rIns="91440" bIns="45720"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ー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smtClean="0"/>
            </a:lvl1pPr>
          </a:lstStyle>
          <a:p>
            <a:pPr>
              <a:defRPr/>
            </a:pPr>
            <a:endParaRPr lang="ja-JP" altLang="en-US"/>
          </a:p>
        </p:txBody>
      </p:sp>
      <p:sp>
        <p:nvSpPr>
          <p:cNvPr id="7" name="スライド番号プレースホルダー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smtClean="0"/>
            </a:lvl1pPr>
          </a:lstStyle>
          <a:p>
            <a:pPr>
              <a:defRPr/>
            </a:pPr>
            <a:fld id="{392D71C6-9201-447E-B8B4-3D7D5506B99A}" type="slidenum">
              <a:rPr lang="ja-JP" altLang="en-US"/>
              <a:pPr>
                <a:defRPr/>
              </a:pPr>
              <a:t>‹#›</a:t>
            </a:fld>
            <a:endParaRPr lang="ja-JP" altLang="en-US"/>
          </a:p>
        </p:txBody>
      </p:sp>
    </p:spTree>
    <p:extLst>
      <p:ext uri="{BB962C8B-B14F-4D97-AF65-F5344CB8AC3E}">
        <p14:creationId xmlns:p14="http://schemas.microsoft.com/office/powerpoint/2010/main" val="131977275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sz="1700" dirty="0"/>
              <a:t>このスライドの目的</a:t>
            </a:r>
            <a:endParaRPr lang="en-US" altLang="ja-JP" sz="1700" dirty="0"/>
          </a:p>
          <a:p>
            <a:pPr eaLnBrk="1" hangingPunct="1"/>
            <a:r>
              <a:rPr lang="ja-JP" altLang="en-US" sz="1700" dirty="0"/>
              <a:t>　</a:t>
            </a:r>
            <a:r>
              <a:rPr lang="ja-JP" altLang="en-US" sz="1700" dirty="0" smtClean="0"/>
              <a:t>講習</a:t>
            </a:r>
            <a:r>
              <a:rPr lang="ja-JP" altLang="en-US" sz="1700" dirty="0"/>
              <a:t>の内容を概観させる。</a:t>
            </a:r>
            <a:endParaRPr lang="en-US" altLang="ja-JP" sz="1700" dirty="0"/>
          </a:p>
          <a:p>
            <a:pPr eaLnBrk="1" hangingPunct="1"/>
            <a:endParaRPr lang="en-US" altLang="ja-JP" sz="1700" dirty="0"/>
          </a:p>
          <a:p>
            <a:pPr eaLnBrk="1" hangingPunct="1"/>
            <a:r>
              <a:rPr lang="ja-JP" altLang="en-US" sz="1700" dirty="0"/>
              <a:t>説明要領</a:t>
            </a:r>
            <a:endParaRPr lang="en-US" altLang="ja-JP" sz="1700" dirty="0"/>
          </a:p>
          <a:p>
            <a:pPr eaLnBrk="1" hangingPunct="1"/>
            <a:r>
              <a:rPr lang="ja-JP" altLang="en-US" sz="1700" dirty="0"/>
              <a:t>　番号に沿って説明する。</a:t>
            </a:r>
          </a:p>
        </p:txBody>
      </p:sp>
      <p:sp>
        <p:nvSpPr>
          <p:cNvPr id="3789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84382" indent="-301685" eaLnBrk="0" hangingPunct="0">
              <a:spcBef>
                <a:spcPct val="30000"/>
              </a:spcBef>
              <a:defRPr kumimoji="1" sz="1200">
                <a:solidFill>
                  <a:schemeClr val="tx1"/>
                </a:solidFill>
                <a:latin typeface="Calibri" pitchFamily="34" charset="0"/>
                <a:ea typeface="ＭＳ Ｐゴシック" charset="-128"/>
              </a:defRPr>
            </a:lvl2pPr>
            <a:lvl3pPr marL="1206741" indent="-241348" eaLnBrk="0" hangingPunct="0">
              <a:spcBef>
                <a:spcPct val="30000"/>
              </a:spcBef>
              <a:defRPr kumimoji="1" sz="1200">
                <a:solidFill>
                  <a:schemeClr val="tx1"/>
                </a:solidFill>
                <a:latin typeface="Calibri" pitchFamily="34" charset="0"/>
                <a:ea typeface="ＭＳ Ｐゴシック" charset="-128"/>
              </a:defRPr>
            </a:lvl3pPr>
            <a:lvl4pPr marL="1689438" indent="-241348" eaLnBrk="0" hangingPunct="0">
              <a:spcBef>
                <a:spcPct val="30000"/>
              </a:spcBef>
              <a:defRPr kumimoji="1" sz="1200">
                <a:solidFill>
                  <a:schemeClr val="tx1"/>
                </a:solidFill>
                <a:latin typeface="Calibri" pitchFamily="34" charset="0"/>
                <a:ea typeface="ＭＳ Ｐゴシック" charset="-128"/>
              </a:defRPr>
            </a:lvl4pPr>
            <a:lvl5pPr marL="2172134" indent="-241348" eaLnBrk="0" hangingPunct="0">
              <a:spcBef>
                <a:spcPct val="30000"/>
              </a:spcBef>
              <a:defRPr kumimoji="1" sz="1200">
                <a:solidFill>
                  <a:schemeClr val="tx1"/>
                </a:solidFill>
                <a:latin typeface="Calibri" pitchFamily="34" charset="0"/>
                <a:ea typeface="ＭＳ Ｐゴシック" charset="-128"/>
              </a:defRPr>
            </a:lvl5pPr>
            <a:lvl6pPr marL="2629426" indent="-241348"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3086717" indent="-241348"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544009" indent="-241348"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4001300" indent="-241348"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hangingPunct="1">
              <a:spcBef>
                <a:spcPct val="0"/>
              </a:spcBef>
            </a:pPr>
            <a:fld id="{23C0C7EB-6507-49CA-B2F1-01F94E825C5A}" type="slidenum">
              <a:rPr lang="ja-JP" altLang="en-US" sz="1300">
                <a:latin typeface="Arial" charset="0"/>
              </a:rPr>
              <a:pPr eaLnBrk="1" hangingPunct="1">
                <a:spcBef>
                  <a:spcPct val="0"/>
                </a:spcBef>
              </a:pPr>
              <a:t>2</a:t>
            </a:fld>
            <a:endParaRPr lang="ja-JP" altLang="en-US" sz="130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sz="1200" dirty="0" smtClean="0"/>
              <a:t>このスライドの目的</a:t>
            </a:r>
            <a:endParaRPr lang="en-US" altLang="ja-JP" sz="1200" dirty="0" smtClean="0"/>
          </a:p>
          <a:p>
            <a:pPr eaLnBrk="1" hangingPunct="1"/>
            <a:r>
              <a:rPr lang="ja-JP" altLang="en-US" sz="1200" dirty="0" smtClean="0"/>
              <a:t>　事前研修の内容を確認する。</a:t>
            </a:r>
            <a:endParaRPr lang="en-US" altLang="ja-JP" sz="1200" dirty="0" smtClean="0"/>
          </a:p>
          <a:p>
            <a:pPr eaLnBrk="1" hangingPunct="1"/>
            <a:endParaRPr lang="en-US" altLang="ja-JP" sz="1200" dirty="0" smtClean="0"/>
          </a:p>
          <a:p>
            <a:pPr eaLnBrk="1" hangingPunct="1"/>
            <a:r>
              <a:rPr lang="ja-JP" altLang="en-US" sz="1200" dirty="0" smtClean="0"/>
              <a:t>説明要領</a:t>
            </a:r>
            <a:endParaRPr lang="en-US" altLang="ja-JP" sz="1200" dirty="0" smtClean="0"/>
          </a:p>
          <a:p>
            <a:pPr eaLnBrk="1" hangingPunct="1"/>
            <a:r>
              <a:rPr lang="ja-JP" altLang="en-US" sz="1200" dirty="0" smtClean="0"/>
              <a:t>　１．</a:t>
            </a:r>
            <a:r>
              <a:rPr kumimoji="1" lang="ja-JP" altLang="en-US" sz="1200" dirty="0" smtClean="0"/>
              <a:t>項目を読み上げ、スライドに書いてある内容からキーワード拾う。</a:t>
            </a:r>
            <a:endParaRPr kumimoji="1" lang="en-US" altLang="ja-JP" sz="1200" dirty="0" smtClean="0"/>
          </a:p>
          <a:p>
            <a:pPr eaLnBrk="1" hangingPunct="1"/>
            <a:r>
              <a:rPr kumimoji="1" lang="ja-JP" altLang="en-US" sz="1200" dirty="0" smtClean="0"/>
              <a:t>　　　クールダウン：３段階（軽い運動、ｽﾄﾚｯﾁ、栄養補給）</a:t>
            </a:r>
            <a:endParaRPr kumimoji="1" lang="en-US" altLang="ja-JP" sz="1200" dirty="0" smtClean="0"/>
          </a:p>
          <a:p>
            <a:pPr eaLnBrk="1" hangingPunct="1"/>
            <a:r>
              <a:rPr kumimoji="1" lang="ja-JP" altLang="en-US" sz="1200" dirty="0" smtClean="0"/>
              <a:t>　　　傷害管理：</a:t>
            </a:r>
            <a:endParaRPr kumimoji="1" lang="en-US" altLang="ja-JP" sz="1200" dirty="0" smtClean="0"/>
          </a:p>
          <a:p>
            <a:pPr eaLnBrk="1" hangingPunct="1"/>
            <a:r>
              <a:rPr kumimoji="1" lang="ja-JP" altLang="en-US" sz="1200" dirty="0" smtClean="0"/>
              <a:t>　　　　　　ＴＯＴＡＰＳ：</a:t>
            </a:r>
            <a:r>
              <a:rPr kumimoji="1" lang="en-US" altLang="ja-JP" sz="1200" dirty="0" smtClean="0"/>
              <a:t>Talk</a:t>
            </a:r>
            <a:r>
              <a:rPr kumimoji="1" lang="ja-JP" altLang="en-US" sz="1200" dirty="0" smtClean="0"/>
              <a:t>（話しかける）</a:t>
            </a:r>
            <a:r>
              <a:rPr kumimoji="1" lang="en-US" altLang="ja-JP" sz="1200" dirty="0" smtClean="0"/>
              <a:t> Observe</a:t>
            </a:r>
            <a:r>
              <a:rPr kumimoji="1" lang="ja-JP" altLang="en-US" sz="1200" dirty="0" smtClean="0"/>
              <a:t>（観察する）</a:t>
            </a:r>
            <a:r>
              <a:rPr kumimoji="1" lang="en-US" altLang="ja-JP" sz="1200" dirty="0" smtClean="0"/>
              <a:t> Touch(</a:t>
            </a:r>
            <a:r>
              <a:rPr kumimoji="1" lang="ja-JP" altLang="en-US" sz="1200" dirty="0" smtClean="0"/>
              <a:t>触れる）</a:t>
            </a:r>
            <a:r>
              <a:rPr kumimoji="1" lang="en-US" altLang="ja-JP" sz="1200" baseline="0" dirty="0" smtClean="0"/>
              <a:t> Active Movement(</a:t>
            </a:r>
            <a:r>
              <a:rPr kumimoji="1" lang="ja-JP" altLang="en-US" sz="1200" baseline="0" dirty="0" smtClean="0"/>
              <a:t>能動的に動かす）</a:t>
            </a:r>
            <a:r>
              <a:rPr kumimoji="1" lang="en-US" altLang="ja-JP" sz="1200" baseline="0" dirty="0" smtClean="0"/>
              <a:t>  Passive Movement</a:t>
            </a:r>
            <a:r>
              <a:rPr kumimoji="1" lang="ja-JP" altLang="en-US" sz="1200" baseline="0" dirty="0" smtClean="0"/>
              <a:t>（受動的に動かす）</a:t>
            </a:r>
            <a:r>
              <a:rPr kumimoji="1" lang="en-US" altLang="ja-JP" sz="1200" baseline="0" dirty="0" smtClean="0"/>
              <a:t> Skill Test</a:t>
            </a:r>
            <a:r>
              <a:rPr kumimoji="1" lang="ja-JP" altLang="en-US" sz="1200" baseline="0" dirty="0" smtClean="0"/>
              <a:t>（スキルテスト）</a:t>
            </a:r>
            <a:endParaRPr kumimoji="1" lang="en-US" altLang="ja-JP" sz="1200" dirty="0" smtClean="0"/>
          </a:p>
          <a:p>
            <a:pPr eaLnBrk="1" hangingPunct="1"/>
            <a:r>
              <a:rPr kumimoji="1" lang="ja-JP" altLang="en-US" sz="1200" dirty="0" smtClean="0"/>
              <a:t>　　　　　　ＰＲＩＣＥＤ：Ｐｒｏｔｅｃｔ（保護）　Ｒｅｓｔ</a:t>
            </a:r>
            <a:r>
              <a:rPr kumimoji="1" lang="en-US" altLang="ja-JP" sz="1200" dirty="0" smtClean="0"/>
              <a:t>(</a:t>
            </a:r>
            <a:r>
              <a:rPr kumimoji="1" lang="ja-JP" altLang="en-US" sz="1200" dirty="0" smtClean="0"/>
              <a:t>休息）　Ｉｃｅ（冷却）　Ｃｏｍｐｒｅｓｓｉｏｎ（圧迫）　Ｅ</a:t>
            </a:r>
            <a:r>
              <a:rPr kumimoji="1" lang="en-US" altLang="ja-JP" sz="1200" dirty="0" err="1" smtClean="0"/>
              <a:t>levation</a:t>
            </a:r>
            <a:r>
              <a:rPr kumimoji="1" lang="ja-JP" altLang="en-US" sz="1200" dirty="0" smtClean="0"/>
              <a:t>（拳上）</a:t>
            </a:r>
            <a:r>
              <a:rPr kumimoji="1" lang="ja-JP" altLang="en-US" sz="1200" baseline="0" dirty="0" smtClean="0"/>
              <a:t> </a:t>
            </a:r>
            <a:r>
              <a:rPr kumimoji="1" lang="en-US" altLang="ja-JP" sz="1200" baseline="0" dirty="0" smtClean="0"/>
              <a:t>Diagnosis</a:t>
            </a:r>
            <a:r>
              <a:rPr kumimoji="1" lang="ja-JP" altLang="en-US" sz="1200" baseline="0" dirty="0" smtClean="0"/>
              <a:t>（診断）</a:t>
            </a:r>
            <a:endParaRPr kumimoji="1" lang="en-US" altLang="ja-JP" sz="1200" dirty="0" smtClean="0"/>
          </a:p>
          <a:p>
            <a:pPr eaLnBrk="1" hangingPunct="1"/>
            <a:r>
              <a:rPr kumimoji="1" lang="ja-JP" altLang="en-US" sz="1200" dirty="0" smtClean="0"/>
              <a:t>　　　　　　ＨＡＲＭ：</a:t>
            </a:r>
            <a:r>
              <a:rPr kumimoji="1" lang="en-US" altLang="ja-JP" sz="1200" dirty="0" smtClean="0"/>
              <a:t>Heat</a:t>
            </a:r>
            <a:r>
              <a:rPr kumimoji="1" lang="ja-JP" altLang="en-US" sz="1200" dirty="0" smtClean="0"/>
              <a:t>（温めること）</a:t>
            </a:r>
            <a:r>
              <a:rPr kumimoji="1" lang="en-US" altLang="ja-JP" sz="1200" dirty="0" smtClean="0"/>
              <a:t> Alcohol</a:t>
            </a:r>
            <a:r>
              <a:rPr kumimoji="1" lang="ja-JP" altLang="en-US" sz="1200" dirty="0" smtClean="0"/>
              <a:t>（アルコールを摂取すること）</a:t>
            </a:r>
            <a:r>
              <a:rPr kumimoji="1" lang="en-US" altLang="ja-JP" sz="1200" dirty="0" smtClean="0"/>
              <a:t> Running</a:t>
            </a:r>
            <a:r>
              <a:rPr kumimoji="1" lang="ja-JP" altLang="en-US" sz="1200" dirty="0" smtClean="0"/>
              <a:t>（動き回ること）</a:t>
            </a:r>
            <a:r>
              <a:rPr kumimoji="1" lang="en-US" altLang="ja-JP" sz="1200" dirty="0" smtClean="0"/>
              <a:t> Massage</a:t>
            </a:r>
            <a:r>
              <a:rPr kumimoji="1" lang="ja-JP" altLang="en-US" sz="1200" dirty="0" smtClean="0"/>
              <a:t>（マッサージすること）</a:t>
            </a:r>
            <a:endParaRPr kumimoji="1" lang="en-US" altLang="ja-JP" sz="1200" dirty="0" smtClean="0"/>
          </a:p>
          <a:p>
            <a:pPr eaLnBrk="1" hangingPunct="1"/>
            <a:r>
              <a:rPr kumimoji="1" lang="ja-JP" altLang="en-US" sz="1200" dirty="0" smtClean="0"/>
              <a:t>　　</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92D71C6-9201-447E-B8B4-3D7D5506B99A}" type="slidenum">
              <a:rPr lang="ja-JP" altLang="en-US" smtClean="0"/>
              <a:pPr>
                <a:defRPr/>
              </a:pPr>
              <a:t>11</a:t>
            </a:fld>
            <a:endParaRPr lang="ja-JP" altLang="en-US"/>
          </a:p>
        </p:txBody>
      </p:sp>
    </p:spTree>
    <p:extLst>
      <p:ext uri="{BB962C8B-B14F-4D97-AF65-F5344CB8AC3E}">
        <p14:creationId xmlns:p14="http://schemas.microsoft.com/office/powerpoint/2010/main" val="3814922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sz="1700" dirty="0"/>
              <a:t>このスライドの目的</a:t>
            </a:r>
            <a:endParaRPr lang="en-US" altLang="ja-JP" sz="1700" dirty="0"/>
          </a:p>
          <a:p>
            <a:pPr eaLnBrk="1" hangingPunct="1"/>
            <a:r>
              <a:rPr lang="ja-JP" altLang="en-US" sz="1700" dirty="0"/>
              <a:t>　</a:t>
            </a:r>
            <a:r>
              <a:rPr lang="ja-JP" altLang="en-US" sz="1700" dirty="0" smtClean="0"/>
              <a:t>講習</a:t>
            </a:r>
            <a:r>
              <a:rPr lang="ja-JP" altLang="en-US" sz="1700" dirty="0"/>
              <a:t>の意図を伝える。</a:t>
            </a:r>
            <a:endParaRPr lang="en-US" altLang="ja-JP" sz="1700" dirty="0"/>
          </a:p>
          <a:p>
            <a:pPr eaLnBrk="1" hangingPunct="1"/>
            <a:endParaRPr lang="en-US" altLang="ja-JP" sz="1700" dirty="0"/>
          </a:p>
          <a:p>
            <a:pPr eaLnBrk="1" hangingPunct="1"/>
            <a:r>
              <a:rPr lang="ja-JP" altLang="en-US" sz="1700" dirty="0"/>
              <a:t>説明要領</a:t>
            </a:r>
            <a:endParaRPr lang="en-US" altLang="ja-JP" sz="1700" dirty="0"/>
          </a:p>
          <a:p>
            <a:pPr eaLnBrk="1" hangingPunct="1"/>
            <a:r>
              <a:rPr lang="ja-JP" altLang="en-US" sz="1700" dirty="0"/>
              <a:t>　全文を読み上げる。</a:t>
            </a:r>
          </a:p>
          <a:p>
            <a:pPr eaLnBrk="1" hangingPunct="1"/>
            <a:endParaRPr lang="ja-JP" altLang="en-US" dirty="0" smtClean="0"/>
          </a:p>
          <a:p>
            <a:pPr eaLnBrk="1" hangingPunct="1"/>
            <a:endParaRPr lang="ja-JP" altLang="en-US" dirty="0" smtClean="0"/>
          </a:p>
        </p:txBody>
      </p:sp>
      <p:sp>
        <p:nvSpPr>
          <p:cNvPr id="3994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84382" indent="-301685" eaLnBrk="0" hangingPunct="0">
              <a:spcBef>
                <a:spcPct val="30000"/>
              </a:spcBef>
              <a:defRPr kumimoji="1" sz="1200">
                <a:solidFill>
                  <a:schemeClr val="tx1"/>
                </a:solidFill>
                <a:latin typeface="Calibri" pitchFamily="34" charset="0"/>
                <a:ea typeface="ＭＳ Ｐゴシック" charset="-128"/>
              </a:defRPr>
            </a:lvl2pPr>
            <a:lvl3pPr marL="1206741" indent="-241348" eaLnBrk="0" hangingPunct="0">
              <a:spcBef>
                <a:spcPct val="30000"/>
              </a:spcBef>
              <a:defRPr kumimoji="1" sz="1200">
                <a:solidFill>
                  <a:schemeClr val="tx1"/>
                </a:solidFill>
                <a:latin typeface="Calibri" pitchFamily="34" charset="0"/>
                <a:ea typeface="ＭＳ Ｐゴシック" charset="-128"/>
              </a:defRPr>
            </a:lvl3pPr>
            <a:lvl4pPr marL="1689438" indent="-241348" eaLnBrk="0" hangingPunct="0">
              <a:spcBef>
                <a:spcPct val="30000"/>
              </a:spcBef>
              <a:defRPr kumimoji="1" sz="1200">
                <a:solidFill>
                  <a:schemeClr val="tx1"/>
                </a:solidFill>
                <a:latin typeface="Calibri" pitchFamily="34" charset="0"/>
                <a:ea typeface="ＭＳ Ｐゴシック" charset="-128"/>
              </a:defRPr>
            </a:lvl4pPr>
            <a:lvl5pPr marL="2172134" indent="-241348" eaLnBrk="0" hangingPunct="0">
              <a:spcBef>
                <a:spcPct val="30000"/>
              </a:spcBef>
              <a:defRPr kumimoji="1" sz="1200">
                <a:solidFill>
                  <a:schemeClr val="tx1"/>
                </a:solidFill>
                <a:latin typeface="Calibri" pitchFamily="34" charset="0"/>
                <a:ea typeface="ＭＳ Ｐゴシック" charset="-128"/>
              </a:defRPr>
            </a:lvl5pPr>
            <a:lvl6pPr marL="2629426" indent="-241348"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3086717" indent="-241348"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544009" indent="-241348"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4001300" indent="-241348"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hangingPunct="1">
              <a:spcBef>
                <a:spcPct val="0"/>
              </a:spcBef>
            </a:pPr>
            <a:fld id="{CCC688C4-3A26-45E0-979E-143E189671EB}" type="slidenum">
              <a:rPr lang="ja-JP" altLang="en-US" sz="1300">
                <a:latin typeface="Arial" charset="0"/>
              </a:rPr>
              <a:pPr eaLnBrk="1" hangingPunct="1">
                <a:spcBef>
                  <a:spcPct val="0"/>
                </a:spcBef>
              </a:pPr>
              <a:t>12</a:t>
            </a:fld>
            <a:endParaRPr lang="ja-JP" altLang="en-US" sz="130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sz="1700" dirty="0"/>
              <a:t>このスライドの目的</a:t>
            </a:r>
            <a:endParaRPr lang="en-US" altLang="ja-JP" sz="1700" dirty="0"/>
          </a:p>
          <a:p>
            <a:pPr eaLnBrk="1" hangingPunct="1"/>
            <a:r>
              <a:rPr lang="ja-JP" altLang="en-US" sz="1700" dirty="0"/>
              <a:t>　</a:t>
            </a:r>
            <a:r>
              <a:rPr lang="ja-JP" altLang="en-US" sz="1700" dirty="0" smtClean="0"/>
              <a:t>重症事故発生状況を伝える。</a:t>
            </a:r>
            <a:endParaRPr lang="en-US" altLang="ja-JP" sz="1700" dirty="0"/>
          </a:p>
          <a:p>
            <a:pPr eaLnBrk="1" hangingPunct="1"/>
            <a:endParaRPr lang="en-US" altLang="ja-JP" sz="1700" dirty="0"/>
          </a:p>
          <a:p>
            <a:pPr eaLnBrk="1" hangingPunct="1"/>
            <a:r>
              <a:rPr lang="ja-JP" altLang="en-US" sz="1700" dirty="0"/>
              <a:t>説明要領</a:t>
            </a:r>
            <a:endParaRPr lang="en-US" altLang="ja-JP" sz="1700" dirty="0"/>
          </a:p>
          <a:p>
            <a:pPr eaLnBrk="1" hangingPunct="1"/>
            <a:r>
              <a:rPr lang="ja-JP" altLang="en-US" sz="1700" dirty="0"/>
              <a:t>　</a:t>
            </a:r>
            <a:r>
              <a:rPr lang="ja-JP" altLang="en-US" sz="1800" dirty="0" smtClean="0"/>
              <a:t>番号順に読み上げる。</a:t>
            </a:r>
            <a:endParaRPr lang="en-US" altLang="ja-JP" sz="1800" dirty="0" smtClean="0"/>
          </a:p>
          <a:p>
            <a:pPr eaLnBrk="1" hangingPunct="1"/>
            <a:r>
              <a:rPr lang="ja-JP" altLang="en-US" sz="1800" dirty="0" smtClean="0"/>
              <a:t>　１．上段は、先ほどの医務講習で扱ったものです。事故内容、機転となったプレー、カテゴリーを見直してください。</a:t>
            </a:r>
            <a:endParaRPr lang="en-US" altLang="ja-JP" sz="1800" dirty="0" smtClean="0"/>
          </a:p>
          <a:p>
            <a:pPr eaLnBrk="1" hangingPunct="1"/>
            <a:r>
              <a:rPr lang="ja-JP" altLang="en-US" sz="1700" dirty="0" smtClean="0"/>
              <a:t>　２．下段は、平成</a:t>
            </a:r>
            <a:r>
              <a:rPr lang="en-US" altLang="ja-JP" sz="1700" dirty="0" smtClean="0"/>
              <a:t>10</a:t>
            </a:r>
            <a:r>
              <a:rPr lang="ja-JP" altLang="en-US" sz="1700" dirty="0" smtClean="0"/>
              <a:t>年～</a:t>
            </a:r>
            <a:r>
              <a:rPr lang="en-US" altLang="ja-JP" sz="1700" dirty="0" smtClean="0"/>
              <a:t>21</a:t>
            </a:r>
            <a:r>
              <a:rPr lang="ja-JP" altLang="en-US" sz="1700" dirty="0" smtClean="0"/>
              <a:t>年の独立行政法人スポーツ振興センターの災害共済給付実績にもとづき文部科学省公表した「学校における体育活動中の事故防止について」という報告書</a:t>
            </a:r>
            <a:endParaRPr lang="en-US" altLang="ja-JP" sz="1700" dirty="0" smtClean="0"/>
          </a:p>
          <a:p>
            <a:pPr eaLnBrk="1" hangingPunct="1"/>
            <a:r>
              <a:rPr lang="ja-JP" altLang="en-US" sz="1700" dirty="0" smtClean="0"/>
              <a:t>　　　から拾ったものです。この実績は小学校から高校までを対象としています。</a:t>
            </a:r>
            <a:endParaRPr lang="en-US" altLang="ja-JP" sz="1700" dirty="0" smtClean="0"/>
          </a:p>
          <a:p>
            <a:pPr eaLnBrk="1" hangingPunct="1"/>
            <a:r>
              <a:rPr lang="ja-JP" altLang="en-US" sz="1700" dirty="0" smtClean="0"/>
              <a:t>　３．対象とした事故例（</a:t>
            </a:r>
            <a:r>
              <a:rPr lang="en-US" altLang="ja-JP" sz="1700" dirty="0" smtClean="0"/>
              <a:t>590</a:t>
            </a:r>
            <a:r>
              <a:rPr lang="ja-JP" altLang="en-US" sz="1700" dirty="0" smtClean="0"/>
              <a:t>件）は、死亡（</a:t>
            </a:r>
            <a:r>
              <a:rPr lang="en-US" altLang="ja-JP" sz="1700" dirty="0" smtClean="0"/>
              <a:t>470</a:t>
            </a:r>
            <a:r>
              <a:rPr lang="ja-JP" altLang="en-US" sz="1700" dirty="0" smtClean="0"/>
              <a:t>件）と重度障害（</a:t>
            </a:r>
            <a:r>
              <a:rPr lang="en-US" altLang="ja-JP" sz="1700" dirty="0" smtClean="0"/>
              <a:t>120</a:t>
            </a:r>
            <a:r>
              <a:rPr lang="ja-JP" altLang="en-US" sz="1700" dirty="0" smtClean="0"/>
              <a:t>件）です。重度の障害とは労働能力の完全喪失の障害（死亡見舞金と同水準）です。</a:t>
            </a:r>
            <a:endParaRPr lang="en-US" altLang="ja-JP" sz="1700" dirty="0" smtClean="0"/>
          </a:p>
          <a:p>
            <a:pPr eaLnBrk="1" hangingPunct="1"/>
            <a:r>
              <a:rPr lang="ja-JP" altLang="en-US" sz="1700" dirty="0" smtClean="0"/>
              <a:t>　４．中学・高校の運動部活動中に発生した事故総数は、</a:t>
            </a:r>
            <a:r>
              <a:rPr lang="en-US" altLang="ja-JP" sz="1700" dirty="0" smtClean="0"/>
              <a:t>318</a:t>
            </a:r>
            <a:r>
              <a:rPr lang="ja-JP" altLang="en-US" sz="1700" dirty="0" smtClean="0"/>
              <a:t>件ですが、そのうちラグビーの発生件数は、４番目に多く、</a:t>
            </a:r>
            <a:r>
              <a:rPr lang="en-US" altLang="ja-JP" sz="1700" dirty="0" smtClean="0"/>
              <a:t>31</a:t>
            </a:r>
            <a:r>
              <a:rPr lang="ja-JP" altLang="en-US" sz="1700" dirty="0" smtClean="0"/>
              <a:t>件でおおよそ</a:t>
            </a:r>
            <a:r>
              <a:rPr lang="en-US" altLang="ja-JP" sz="1700" dirty="0" smtClean="0"/>
              <a:t>10</a:t>
            </a:r>
            <a:r>
              <a:rPr lang="ja-JP" altLang="en-US" sz="1700" dirty="0" smtClean="0"/>
              <a:t>％を占めています。</a:t>
            </a:r>
            <a:endParaRPr lang="en-US" altLang="ja-JP" sz="1700" dirty="0" smtClean="0"/>
          </a:p>
          <a:p>
            <a:pPr eaLnBrk="1" hangingPunct="1"/>
            <a:r>
              <a:rPr lang="ja-JP" altLang="en-US" sz="1700" dirty="0" smtClean="0"/>
              <a:t>　５．また、発生頻度をみると</a:t>
            </a:r>
            <a:r>
              <a:rPr lang="en-US" altLang="ja-JP" sz="1700" dirty="0" smtClean="0"/>
              <a:t>10</a:t>
            </a:r>
            <a:r>
              <a:rPr lang="ja-JP" altLang="en-US" sz="1700" dirty="0" smtClean="0"/>
              <a:t>万人あたりの発生件数でみると</a:t>
            </a:r>
            <a:r>
              <a:rPr lang="en-US" altLang="ja-JP" sz="1700" dirty="0" smtClean="0"/>
              <a:t>7.30</a:t>
            </a:r>
            <a:r>
              <a:rPr lang="ja-JP" altLang="en-US" sz="1700" dirty="0" smtClean="0"/>
              <a:t>であり、柔道より高い発生頻度です。</a:t>
            </a:r>
            <a:endParaRPr lang="en-US" altLang="ja-JP" sz="1700" dirty="0" smtClean="0"/>
          </a:p>
          <a:p>
            <a:pPr eaLnBrk="1" hangingPunct="1"/>
            <a:r>
              <a:rPr lang="ja-JP" altLang="en-US" sz="1700" dirty="0" smtClean="0"/>
              <a:t>　６．調査全体でみると、頸髄損傷（</a:t>
            </a:r>
            <a:r>
              <a:rPr lang="en-US" altLang="ja-JP" sz="1700" dirty="0" smtClean="0"/>
              <a:t>67</a:t>
            </a:r>
            <a:r>
              <a:rPr lang="ja-JP" altLang="en-US" sz="1700" dirty="0" smtClean="0"/>
              <a:t>件）の</a:t>
            </a:r>
            <a:r>
              <a:rPr lang="en-US" altLang="ja-JP" sz="1700" dirty="0" smtClean="0"/>
              <a:t>1/4</a:t>
            </a:r>
            <a:r>
              <a:rPr lang="ja-JP" altLang="en-US" sz="1700" dirty="0" smtClean="0"/>
              <a:t>はラグビーが占めています。</a:t>
            </a:r>
            <a:endParaRPr lang="ja-JP" altLang="en-US" sz="1700" dirty="0"/>
          </a:p>
        </p:txBody>
      </p:sp>
      <p:sp>
        <p:nvSpPr>
          <p:cNvPr id="3891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84382" indent="-301685" eaLnBrk="0" hangingPunct="0">
              <a:spcBef>
                <a:spcPct val="30000"/>
              </a:spcBef>
              <a:defRPr kumimoji="1" sz="1200">
                <a:solidFill>
                  <a:schemeClr val="tx1"/>
                </a:solidFill>
                <a:latin typeface="Calibri" pitchFamily="34" charset="0"/>
                <a:ea typeface="ＭＳ Ｐゴシック" charset="-128"/>
              </a:defRPr>
            </a:lvl2pPr>
            <a:lvl3pPr marL="1206741" indent="-241348" eaLnBrk="0" hangingPunct="0">
              <a:spcBef>
                <a:spcPct val="30000"/>
              </a:spcBef>
              <a:defRPr kumimoji="1" sz="1200">
                <a:solidFill>
                  <a:schemeClr val="tx1"/>
                </a:solidFill>
                <a:latin typeface="Calibri" pitchFamily="34" charset="0"/>
                <a:ea typeface="ＭＳ Ｐゴシック" charset="-128"/>
              </a:defRPr>
            </a:lvl3pPr>
            <a:lvl4pPr marL="1689438" indent="-241348" eaLnBrk="0" hangingPunct="0">
              <a:spcBef>
                <a:spcPct val="30000"/>
              </a:spcBef>
              <a:defRPr kumimoji="1" sz="1200">
                <a:solidFill>
                  <a:schemeClr val="tx1"/>
                </a:solidFill>
                <a:latin typeface="Calibri" pitchFamily="34" charset="0"/>
                <a:ea typeface="ＭＳ Ｐゴシック" charset="-128"/>
              </a:defRPr>
            </a:lvl4pPr>
            <a:lvl5pPr marL="2172134" indent="-241348" eaLnBrk="0" hangingPunct="0">
              <a:spcBef>
                <a:spcPct val="30000"/>
              </a:spcBef>
              <a:defRPr kumimoji="1" sz="1200">
                <a:solidFill>
                  <a:schemeClr val="tx1"/>
                </a:solidFill>
                <a:latin typeface="Calibri" pitchFamily="34" charset="0"/>
                <a:ea typeface="ＭＳ Ｐゴシック" charset="-128"/>
              </a:defRPr>
            </a:lvl5pPr>
            <a:lvl6pPr marL="2629426" indent="-241348"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3086717" indent="-241348"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544009" indent="-241348"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4001300" indent="-241348"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hangingPunct="1">
              <a:spcBef>
                <a:spcPct val="0"/>
              </a:spcBef>
            </a:pPr>
            <a:fld id="{F7E96DEA-9064-4B27-982A-C3C2DCFD0F16}" type="slidenum">
              <a:rPr lang="ja-JP" altLang="en-US" sz="1300">
                <a:latin typeface="Arial" charset="0"/>
              </a:rPr>
              <a:pPr eaLnBrk="1" hangingPunct="1">
                <a:spcBef>
                  <a:spcPct val="0"/>
                </a:spcBef>
              </a:pPr>
              <a:t>13</a:t>
            </a:fld>
            <a:endParaRPr lang="ja-JP" altLang="en-US" sz="130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sz="1200" dirty="0" smtClean="0"/>
              <a:t>このスライドの目的</a:t>
            </a:r>
            <a:endParaRPr lang="en-US" altLang="ja-JP" sz="1200" dirty="0" smtClean="0"/>
          </a:p>
          <a:p>
            <a:pPr eaLnBrk="1" hangingPunct="1"/>
            <a:r>
              <a:rPr lang="ja-JP" altLang="en-US" sz="1200" dirty="0" smtClean="0"/>
              <a:t>　参加者の注意をテーマに誘導するために発問する。</a:t>
            </a:r>
            <a:endParaRPr lang="en-US" altLang="ja-JP" sz="1200" dirty="0" smtClean="0"/>
          </a:p>
          <a:p>
            <a:pPr eaLnBrk="1" hangingPunct="1"/>
            <a:endParaRPr lang="en-US" altLang="ja-JP" sz="1200" dirty="0" smtClean="0"/>
          </a:p>
          <a:p>
            <a:pPr eaLnBrk="1" hangingPunct="1"/>
            <a:r>
              <a:rPr lang="ja-JP" altLang="en-US" sz="1200" dirty="0" smtClean="0"/>
              <a:t>説明要領</a:t>
            </a:r>
            <a:endParaRPr lang="en-US" altLang="ja-JP" sz="1200" dirty="0" smtClean="0"/>
          </a:p>
          <a:p>
            <a:pPr eaLnBrk="1" hangingPunct="1"/>
            <a:r>
              <a:rPr lang="ja-JP" altLang="en-US" sz="1200" dirty="0" smtClean="0"/>
              <a:t>　１．全文を読み上げる。</a:t>
            </a:r>
            <a:endParaRPr lang="en-US" altLang="ja-JP" sz="1200" dirty="0" smtClean="0"/>
          </a:p>
          <a:p>
            <a:pPr eaLnBrk="1" hangingPunct="1"/>
            <a:r>
              <a:rPr lang="ja-JP" altLang="en-US" sz="1200" dirty="0" smtClean="0"/>
              <a:t>　２．４～５名のグループで５分程度情報交換をさせる。</a:t>
            </a:r>
            <a:endParaRPr lang="en-US" altLang="ja-JP" sz="1200" dirty="0" smtClean="0"/>
          </a:p>
          <a:p>
            <a:pPr eaLnBrk="1" hangingPunct="1"/>
            <a:r>
              <a:rPr lang="ja-JP" altLang="en-US" sz="1200" dirty="0" smtClean="0"/>
              <a:t>　３．会場を回りながら、グループ作りを促進する。</a:t>
            </a:r>
            <a:endParaRPr lang="en-US" altLang="ja-JP" sz="1200" dirty="0" smtClean="0"/>
          </a:p>
          <a:p>
            <a:pPr eaLnBrk="1" hangingPunct="1"/>
            <a:r>
              <a:rPr lang="ja-JP" altLang="en-US" sz="1200" dirty="0" smtClean="0"/>
              <a:t>　４．グループを作りながら、話し合っていただく立場（プレーヤー、指導者、家族、協会）という立場を付与する。</a:t>
            </a:r>
            <a:endParaRPr lang="en-US" altLang="ja-JP" sz="1200" dirty="0" smtClean="0"/>
          </a:p>
          <a:p>
            <a:pPr eaLnBrk="1" hangingPunct="1"/>
            <a:r>
              <a:rPr lang="ja-JP" altLang="en-US" sz="1200" dirty="0" smtClean="0"/>
              <a:t>　５．５分経過したら、各立場から２グループ程度話し合った内容を発表させる。</a:t>
            </a:r>
            <a:endParaRPr lang="en-US" altLang="ja-JP" sz="1200" dirty="0" smtClean="0"/>
          </a:p>
          <a:p>
            <a:pPr eaLnBrk="1" hangingPunct="1"/>
            <a:endParaRPr lang="en-US" altLang="ja-JP" sz="1200" dirty="0" smtClean="0"/>
          </a:p>
          <a:p>
            <a:pPr eaLnBrk="1" hangingPunct="1"/>
            <a:r>
              <a:rPr lang="ja-JP" altLang="en-US" sz="1200" dirty="0" smtClean="0"/>
              <a:t>　○進行者が、ＰＣを使って発表された内容をＰＰに加えても良い。</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92D71C6-9201-447E-B8B4-3D7D5506B99A}" type="slidenum">
              <a:rPr lang="ja-JP" altLang="en-US" smtClean="0"/>
              <a:pPr>
                <a:defRPr/>
              </a:pPr>
              <a:t>14</a:t>
            </a:fld>
            <a:endParaRPr lang="ja-JP" altLang="en-US"/>
          </a:p>
        </p:txBody>
      </p:sp>
    </p:spTree>
    <p:extLst>
      <p:ext uri="{BB962C8B-B14F-4D97-AF65-F5344CB8AC3E}">
        <p14:creationId xmlns:p14="http://schemas.microsoft.com/office/powerpoint/2010/main" val="1580331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sz="1700" dirty="0"/>
              <a:t>このスライドの目的</a:t>
            </a:r>
            <a:endParaRPr lang="en-US" altLang="ja-JP" sz="1700" dirty="0"/>
          </a:p>
          <a:p>
            <a:pPr eaLnBrk="1" hangingPunct="1"/>
            <a:r>
              <a:rPr lang="ja-JP" altLang="en-US" sz="1700" dirty="0"/>
              <a:t>　</a:t>
            </a:r>
            <a:r>
              <a:rPr lang="ja-JP" altLang="en-US" sz="1700" dirty="0" smtClean="0"/>
              <a:t>ワークショップで提出された意見を記入する。</a:t>
            </a:r>
            <a:endParaRPr lang="en-US" altLang="ja-JP" sz="1700" dirty="0"/>
          </a:p>
          <a:p>
            <a:pPr eaLnBrk="1" hangingPunct="1"/>
            <a:endParaRPr lang="ja-JP" altLang="en-US" sz="1700" dirty="0"/>
          </a:p>
          <a:p>
            <a:pPr eaLnBrk="1" hangingPunct="1"/>
            <a:endParaRPr lang="ja-JP" altLang="en-US" dirty="0" smtClean="0"/>
          </a:p>
          <a:p>
            <a:pPr eaLnBrk="1" hangingPunct="1"/>
            <a:endParaRPr lang="ja-JP" altLang="en-US" dirty="0" smtClean="0"/>
          </a:p>
        </p:txBody>
      </p:sp>
      <p:sp>
        <p:nvSpPr>
          <p:cNvPr id="3994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84382" indent="-301685" eaLnBrk="0" hangingPunct="0">
              <a:spcBef>
                <a:spcPct val="30000"/>
              </a:spcBef>
              <a:defRPr kumimoji="1" sz="1200">
                <a:solidFill>
                  <a:schemeClr val="tx1"/>
                </a:solidFill>
                <a:latin typeface="Calibri" pitchFamily="34" charset="0"/>
                <a:ea typeface="ＭＳ Ｐゴシック" charset="-128"/>
              </a:defRPr>
            </a:lvl2pPr>
            <a:lvl3pPr marL="1206741" indent="-241348" eaLnBrk="0" hangingPunct="0">
              <a:spcBef>
                <a:spcPct val="30000"/>
              </a:spcBef>
              <a:defRPr kumimoji="1" sz="1200">
                <a:solidFill>
                  <a:schemeClr val="tx1"/>
                </a:solidFill>
                <a:latin typeface="Calibri" pitchFamily="34" charset="0"/>
                <a:ea typeface="ＭＳ Ｐゴシック" charset="-128"/>
              </a:defRPr>
            </a:lvl3pPr>
            <a:lvl4pPr marL="1689438" indent="-241348" eaLnBrk="0" hangingPunct="0">
              <a:spcBef>
                <a:spcPct val="30000"/>
              </a:spcBef>
              <a:defRPr kumimoji="1" sz="1200">
                <a:solidFill>
                  <a:schemeClr val="tx1"/>
                </a:solidFill>
                <a:latin typeface="Calibri" pitchFamily="34" charset="0"/>
                <a:ea typeface="ＭＳ Ｐゴシック" charset="-128"/>
              </a:defRPr>
            </a:lvl4pPr>
            <a:lvl5pPr marL="2172134" indent="-241348" eaLnBrk="0" hangingPunct="0">
              <a:spcBef>
                <a:spcPct val="30000"/>
              </a:spcBef>
              <a:defRPr kumimoji="1" sz="1200">
                <a:solidFill>
                  <a:schemeClr val="tx1"/>
                </a:solidFill>
                <a:latin typeface="Calibri" pitchFamily="34" charset="0"/>
                <a:ea typeface="ＭＳ Ｐゴシック" charset="-128"/>
              </a:defRPr>
            </a:lvl5pPr>
            <a:lvl6pPr marL="2629426" indent="-241348"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3086717" indent="-241348"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544009" indent="-241348"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4001300" indent="-241348"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hangingPunct="1">
              <a:spcBef>
                <a:spcPct val="0"/>
              </a:spcBef>
            </a:pPr>
            <a:fld id="{CCC688C4-3A26-45E0-979E-143E189671EB}" type="slidenum">
              <a:rPr lang="ja-JP" altLang="en-US" sz="1300">
                <a:latin typeface="Arial" charset="0"/>
              </a:rPr>
              <a:pPr eaLnBrk="1" hangingPunct="1">
                <a:spcBef>
                  <a:spcPct val="0"/>
                </a:spcBef>
              </a:pPr>
              <a:t>15</a:t>
            </a:fld>
            <a:endParaRPr lang="ja-JP" altLang="en-US" sz="130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sz="1200" dirty="0" smtClean="0"/>
              <a:t>このスライドの目的</a:t>
            </a:r>
            <a:endParaRPr lang="en-US" altLang="ja-JP" sz="1200" dirty="0" smtClean="0"/>
          </a:p>
          <a:p>
            <a:pPr eaLnBrk="1" hangingPunct="1"/>
            <a:r>
              <a:rPr lang="ja-JP" altLang="en-US" sz="1200" dirty="0" smtClean="0"/>
              <a:t>　重症事故が発生すると受傷者のライフサイクルが変化せざるをえない事実を伝える。</a:t>
            </a:r>
            <a:endParaRPr lang="en-US" altLang="ja-JP" sz="1200" dirty="0" smtClean="0"/>
          </a:p>
          <a:p>
            <a:pPr eaLnBrk="1" hangingPunct="1"/>
            <a:endParaRPr lang="en-US" altLang="ja-JP" sz="1200" dirty="0" smtClean="0"/>
          </a:p>
          <a:p>
            <a:pPr eaLnBrk="1" hangingPunct="1"/>
            <a:r>
              <a:rPr lang="ja-JP" altLang="en-US" sz="1200" dirty="0" smtClean="0"/>
              <a:t>説明要領</a:t>
            </a:r>
            <a:endParaRPr lang="en-US" altLang="ja-JP" sz="1200" dirty="0" smtClean="0"/>
          </a:p>
          <a:p>
            <a:pPr eaLnBrk="1" hangingPunct="1"/>
            <a:r>
              <a:rPr lang="ja-JP" altLang="en-US" sz="1200" dirty="0" smtClean="0"/>
              <a:t>　番号順に読み上げる。</a:t>
            </a:r>
            <a:endParaRPr lang="en-US" altLang="ja-JP" sz="1200" dirty="0" smtClean="0"/>
          </a:p>
          <a:p>
            <a:pPr eaLnBrk="1" hangingPunct="1"/>
            <a:r>
              <a:rPr lang="ja-JP" altLang="en-US" sz="1200" dirty="0" smtClean="0"/>
              <a:t>　１．重症事故が発生すれば、入院手術が必至。生命の危機との戦い。</a:t>
            </a:r>
            <a:endParaRPr lang="en-US" altLang="ja-JP" sz="1200" dirty="0" smtClean="0"/>
          </a:p>
          <a:p>
            <a:pPr eaLnBrk="1" hangingPunct="1"/>
            <a:r>
              <a:rPr lang="ja-JP" altLang="en-US" sz="1200" dirty="0" smtClean="0"/>
              <a:t>　２．①急性期を過ぎた後、障害が残ればその事実と向き合いながら、体位保持、食事、排せつ等障害を抱えた生活に向けてたリハビリを実施。</a:t>
            </a:r>
            <a:endParaRPr lang="en-US" altLang="ja-JP" sz="1200" dirty="0" smtClean="0"/>
          </a:p>
          <a:p>
            <a:pPr eaLnBrk="1" hangingPunct="1"/>
            <a:r>
              <a:rPr lang="ja-JP" altLang="en-US" sz="1200" dirty="0" smtClean="0"/>
              <a:t>　　　　　障害の事実と向き合う過程は、他者では推し量ることすらできない。他者は何もできない。</a:t>
            </a:r>
            <a:endParaRPr lang="en-US" altLang="ja-JP" sz="1200" dirty="0" smtClean="0"/>
          </a:p>
          <a:p>
            <a:pPr eaLnBrk="1" hangingPunct="1"/>
            <a:r>
              <a:rPr lang="ja-JP" altLang="en-US" sz="1200" dirty="0" smtClean="0"/>
              <a:t>　　　②また、受傷者の周囲は日常生活に向けた環境整備に取り掛からねばならい。</a:t>
            </a:r>
            <a:endParaRPr lang="en-US" altLang="ja-JP" sz="1200" dirty="0" smtClean="0"/>
          </a:p>
          <a:p>
            <a:pPr eaLnBrk="1" hangingPunct="1"/>
            <a:r>
              <a:rPr lang="ja-JP" altLang="en-US" sz="1200" dirty="0" smtClean="0"/>
              <a:t>　　　　　生活空間（寝室、トイレ、風呂、廊下、段差）の準備、介護・介助の手筈、保険・保障の手続き</a:t>
            </a:r>
            <a:endParaRPr lang="en-US" altLang="ja-JP" sz="1200" dirty="0" smtClean="0"/>
          </a:p>
          <a:p>
            <a:pPr eaLnBrk="1" hangingPunct="1"/>
            <a:r>
              <a:rPr lang="ja-JP" altLang="en-US" sz="1200" dirty="0" smtClean="0"/>
              <a:t>　３．①進学・復学・復職に向けて具体的スキル獲得のためのリハビリ（移動、介助者との意思疎通）</a:t>
            </a:r>
            <a:endParaRPr lang="en-US" altLang="ja-JP" sz="1200" dirty="0" smtClean="0"/>
          </a:p>
          <a:p>
            <a:pPr eaLnBrk="1" hangingPunct="1"/>
            <a:r>
              <a:rPr lang="ja-JP" altLang="en-US" sz="1200" dirty="0" smtClean="0"/>
              <a:t>　　　②受け入れる側の環境（教場、廊下、段差、トイレ等）の準備、介助の手筈</a:t>
            </a:r>
            <a:endParaRPr lang="en-US" altLang="ja-JP" sz="1200" dirty="0" smtClean="0"/>
          </a:p>
          <a:p>
            <a:pPr eaLnBrk="1" hangingPunct="1"/>
            <a:r>
              <a:rPr lang="ja-JP" altLang="en-US" sz="1200" dirty="0" smtClean="0"/>
              <a:t>　４．介助を受けながらの学校・職場生活</a:t>
            </a:r>
            <a:endParaRPr lang="en-US" altLang="ja-JP" sz="1200" dirty="0" smtClean="0"/>
          </a:p>
          <a:p>
            <a:pPr eaLnBrk="1" hangingPunct="1"/>
            <a:r>
              <a:rPr lang="ja-JP" altLang="en-US" sz="1200" dirty="0" smtClean="0"/>
              <a:t>　５．様々な支援を受けながらの障害者として生活</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92D71C6-9201-447E-B8B4-3D7D5506B99A}" type="slidenum">
              <a:rPr lang="ja-JP" altLang="en-US" smtClean="0"/>
              <a:pPr>
                <a:defRPr/>
              </a:pPr>
              <a:t>16</a:t>
            </a:fld>
            <a:endParaRPr lang="ja-JP" altLang="en-US"/>
          </a:p>
        </p:txBody>
      </p:sp>
    </p:spTree>
    <p:extLst>
      <p:ext uri="{BB962C8B-B14F-4D97-AF65-F5344CB8AC3E}">
        <p14:creationId xmlns:p14="http://schemas.microsoft.com/office/powerpoint/2010/main" val="2456860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sz="1200" dirty="0" smtClean="0"/>
              <a:t>このスライドの目的</a:t>
            </a:r>
            <a:endParaRPr lang="en-US" altLang="ja-JP" sz="1200" dirty="0" smtClean="0"/>
          </a:p>
          <a:p>
            <a:pPr eaLnBrk="1" hangingPunct="1"/>
            <a:r>
              <a:rPr lang="ja-JP" altLang="en-US" sz="1200" dirty="0" smtClean="0"/>
              <a:t>　参加者の注意をテーマに誘導するために発問する。</a:t>
            </a:r>
            <a:endParaRPr lang="en-US" altLang="ja-JP" sz="1200" dirty="0" smtClean="0"/>
          </a:p>
          <a:p>
            <a:pPr eaLnBrk="1" hangingPunct="1"/>
            <a:endParaRPr lang="en-US" altLang="ja-JP" sz="1200" dirty="0" smtClean="0"/>
          </a:p>
          <a:p>
            <a:pPr eaLnBrk="1" hangingPunct="1"/>
            <a:r>
              <a:rPr lang="ja-JP" altLang="en-US" sz="1200" dirty="0" smtClean="0"/>
              <a:t>説明要領</a:t>
            </a:r>
            <a:endParaRPr lang="en-US" altLang="ja-JP" sz="1200" dirty="0" smtClean="0"/>
          </a:p>
          <a:p>
            <a:pPr eaLnBrk="1" hangingPunct="1"/>
            <a:r>
              <a:rPr lang="ja-JP" altLang="en-US" sz="1200" dirty="0" smtClean="0"/>
              <a:t>　１．全文を読み上げる。</a:t>
            </a:r>
            <a:endParaRPr lang="en-US" altLang="ja-JP" sz="1200" dirty="0" smtClean="0"/>
          </a:p>
          <a:p>
            <a:pPr eaLnBrk="1" hangingPunct="1"/>
            <a:r>
              <a:rPr lang="ja-JP" altLang="en-US" sz="1200" dirty="0" smtClean="0"/>
              <a:t>　２．隣の方と５分程度情報交換をさせる。</a:t>
            </a:r>
            <a:endParaRPr lang="en-US" altLang="ja-JP" sz="1200" dirty="0" smtClean="0"/>
          </a:p>
          <a:p>
            <a:pPr eaLnBrk="1" hangingPunct="1"/>
            <a:r>
              <a:rPr lang="ja-JP" altLang="en-US" sz="1200" dirty="0" smtClean="0"/>
              <a:t>　３．２・３名で話ができる様、グループつくりを促進する。</a:t>
            </a:r>
            <a:endParaRPr lang="en-US" altLang="ja-JP" sz="1200" dirty="0" smtClean="0"/>
          </a:p>
          <a:p>
            <a:pPr eaLnBrk="1" hangingPunct="1"/>
            <a:r>
              <a:rPr lang="ja-JP" altLang="en-US" sz="1200" dirty="0" smtClean="0"/>
              <a:t>　４．５分経過したら、３グループから交換した情報を発表させ</a:t>
            </a:r>
            <a:endParaRPr lang="en-US" altLang="ja-JP" sz="1200" dirty="0" smtClean="0"/>
          </a:p>
          <a:p>
            <a:pPr eaLnBrk="1" hangingPunct="1"/>
            <a:r>
              <a:rPr lang="ja-JP" altLang="en-US" sz="1200" dirty="0" smtClean="0"/>
              <a:t>　　　る。</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92D71C6-9201-447E-B8B4-3D7D5506B99A}" type="slidenum">
              <a:rPr lang="ja-JP" altLang="en-US" smtClean="0"/>
              <a:pPr>
                <a:defRPr/>
              </a:pPr>
              <a:t>17</a:t>
            </a:fld>
            <a:endParaRPr lang="ja-JP" altLang="en-US"/>
          </a:p>
        </p:txBody>
      </p:sp>
    </p:spTree>
    <p:extLst>
      <p:ext uri="{BB962C8B-B14F-4D97-AF65-F5344CB8AC3E}">
        <p14:creationId xmlns:p14="http://schemas.microsoft.com/office/powerpoint/2010/main" val="614770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sz="1800" dirty="0" smtClean="0"/>
              <a:t>このスライドの目的</a:t>
            </a:r>
            <a:endParaRPr lang="en-US" altLang="ja-JP" sz="1800" dirty="0" smtClean="0"/>
          </a:p>
          <a:p>
            <a:pPr eaLnBrk="1" hangingPunct="1"/>
            <a:r>
              <a:rPr lang="ja-JP" altLang="en-US" sz="1800" dirty="0" smtClean="0"/>
              <a:t>　ワークショップで提出された意見を記入する。</a:t>
            </a:r>
            <a:endParaRPr lang="en-US" altLang="ja-JP" sz="1800" dirty="0" smtClean="0"/>
          </a:p>
          <a:p>
            <a:pPr eaLnBrk="1" hangingPunct="1"/>
            <a:endParaRPr lang="ja-JP" altLang="en-US" dirty="0" smtClean="0"/>
          </a:p>
        </p:txBody>
      </p:sp>
      <p:sp>
        <p:nvSpPr>
          <p:cNvPr id="3994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84382" indent="-301685" eaLnBrk="0" hangingPunct="0">
              <a:spcBef>
                <a:spcPct val="30000"/>
              </a:spcBef>
              <a:defRPr kumimoji="1" sz="1200">
                <a:solidFill>
                  <a:schemeClr val="tx1"/>
                </a:solidFill>
                <a:latin typeface="Calibri" pitchFamily="34" charset="0"/>
                <a:ea typeface="ＭＳ Ｐゴシック" charset="-128"/>
              </a:defRPr>
            </a:lvl2pPr>
            <a:lvl3pPr marL="1206741" indent="-241348" eaLnBrk="0" hangingPunct="0">
              <a:spcBef>
                <a:spcPct val="30000"/>
              </a:spcBef>
              <a:defRPr kumimoji="1" sz="1200">
                <a:solidFill>
                  <a:schemeClr val="tx1"/>
                </a:solidFill>
                <a:latin typeface="Calibri" pitchFamily="34" charset="0"/>
                <a:ea typeface="ＭＳ Ｐゴシック" charset="-128"/>
              </a:defRPr>
            </a:lvl3pPr>
            <a:lvl4pPr marL="1689438" indent="-241348" eaLnBrk="0" hangingPunct="0">
              <a:spcBef>
                <a:spcPct val="30000"/>
              </a:spcBef>
              <a:defRPr kumimoji="1" sz="1200">
                <a:solidFill>
                  <a:schemeClr val="tx1"/>
                </a:solidFill>
                <a:latin typeface="Calibri" pitchFamily="34" charset="0"/>
                <a:ea typeface="ＭＳ Ｐゴシック" charset="-128"/>
              </a:defRPr>
            </a:lvl4pPr>
            <a:lvl5pPr marL="2172134" indent="-241348" eaLnBrk="0" hangingPunct="0">
              <a:spcBef>
                <a:spcPct val="30000"/>
              </a:spcBef>
              <a:defRPr kumimoji="1" sz="1200">
                <a:solidFill>
                  <a:schemeClr val="tx1"/>
                </a:solidFill>
                <a:latin typeface="Calibri" pitchFamily="34" charset="0"/>
                <a:ea typeface="ＭＳ Ｐゴシック" charset="-128"/>
              </a:defRPr>
            </a:lvl5pPr>
            <a:lvl6pPr marL="2629426" indent="-241348"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3086717" indent="-241348"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544009" indent="-241348"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4001300" indent="-241348"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hangingPunct="1">
              <a:spcBef>
                <a:spcPct val="0"/>
              </a:spcBef>
            </a:pPr>
            <a:fld id="{CCC688C4-3A26-45E0-979E-143E189671EB}" type="slidenum">
              <a:rPr lang="ja-JP" altLang="en-US" sz="1300">
                <a:latin typeface="Arial" charset="0"/>
              </a:rPr>
              <a:pPr eaLnBrk="1" hangingPunct="1">
                <a:spcBef>
                  <a:spcPct val="0"/>
                </a:spcBef>
              </a:pPr>
              <a:t>18</a:t>
            </a:fld>
            <a:endParaRPr lang="ja-JP" altLang="en-US" sz="130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sz="1200" dirty="0" smtClean="0"/>
              <a:t>このスライドの目的</a:t>
            </a:r>
            <a:endParaRPr lang="en-US" altLang="ja-JP" sz="1200" dirty="0" smtClean="0"/>
          </a:p>
          <a:p>
            <a:pPr eaLnBrk="1" hangingPunct="1"/>
            <a:r>
              <a:rPr lang="ja-JP" altLang="en-US" sz="1200" dirty="0" smtClean="0"/>
              <a:t>　安全対策の再度必要性を伝える。</a:t>
            </a:r>
            <a:endParaRPr lang="en-US" altLang="ja-JP" sz="1200" dirty="0" smtClean="0"/>
          </a:p>
          <a:p>
            <a:pPr eaLnBrk="1" hangingPunct="1"/>
            <a:r>
              <a:rPr lang="ja-JP" altLang="en-US" sz="1200" dirty="0" smtClean="0"/>
              <a:t>説明要領</a:t>
            </a:r>
            <a:endParaRPr lang="en-US" altLang="ja-JP" sz="1200" dirty="0" smtClean="0"/>
          </a:p>
          <a:p>
            <a:pPr eaLnBrk="1" hangingPunct="1"/>
            <a:r>
              <a:rPr lang="ja-JP" altLang="en-US" sz="1200" dirty="0" smtClean="0"/>
              <a:t>　全文を読み上げる。</a:t>
            </a:r>
            <a:endParaRPr lang="en-US" altLang="ja-JP" sz="1200" dirty="0" smtClean="0"/>
          </a:p>
          <a:p>
            <a:pPr eaLnBrk="1" hangingPunct="1"/>
            <a:r>
              <a:rPr lang="ja-JP" altLang="en-US" sz="1200" dirty="0" smtClean="0"/>
              <a:t>　１．安全対策の必要性は、ご理解いただけると思います。</a:t>
            </a:r>
            <a:endParaRPr lang="en-US" altLang="ja-JP" sz="1200" dirty="0" smtClean="0"/>
          </a:p>
          <a:p>
            <a:pPr eaLnBrk="1" hangingPunct="1"/>
            <a:r>
              <a:rPr lang="ja-JP" altLang="en-US" sz="1200" dirty="0" smtClean="0"/>
              <a:t>　２．安全対策は、</a:t>
            </a:r>
            <a:r>
              <a:rPr lang="ja-JP" altLang="en-US" dirty="0" smtClean="0"/>
              <a:t>皆さんの愛するラグビーを守るために必要です。</a:t>
            </a:r>
            <a:endParaRPr lang="ja-JP" altLang="en-US"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sz="1000" dirty="0" smtClean="0"/>
              <a:t>　</a:t>
            </a:r>
            <a:endParaRPr lang="en-US" altLang="ja-JP" sz="1200" dirty="0" smtClean="0"/>
          </a:p>
        </p:txBody>
      </p:sp>
      <p:sp>
        <p:nvSpPr>
          <p:cNvPr id="4" name="スライド番号プレースホルダー 3"/>
          <p:cNvSpPr>
            <a:spLocks noGrp="1"/>
          </p:cNvSpPr>
          <p:nvPr>
            <p:ph type="sldNum" sz="quarter" idx="10"/>
          </p:nvPr>
        </p:nvSpPr>
        <p:spPr/>
        <p:txBody>
          <a:bodyPr/>
          <a:lstStyle/>
          <a:p>
            <a:pPr>
              <a:defRPr/>
            </a:pPr>
            <a:fld id="{392D71C6-9201-447E-B8B4-3D7D5506B99A}" type="slidenum">
              <a:rPr lang="ja-JP" altLang="en-US" smtClean="0"/>
              <a:pPr>
                <a:defRPr/>
              </a:pPr>
              <a:t>19</a:t>
            </a:fld>
            <a:endParaRPr lang="ja-JP" altLang="en-US"/>
          </a:p>
        </p:txBody>
      </p:sp>
    </p:spTree>
    <p:extLst>
      <p:ext uri="{BB962C8B-B14F-4D97-AF65-F5344CB8AC3E}">
        <p14:creationId xmlns:p14="http://schemas.microsoft.com/office/powerpoint/2010/main" val="3445089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sz="1200" dirty="0" smtClean="0"/>
              <a:t>このスライドの目的</a:t>
            </a:r>
            <a:endParaRPr lang="en-US" altLang="ja-JP" sz="1200" dirty="0" smtClean="0"/>
          </a:p>
          <a:p>
            <a:pPr eaLnBrk="1" hangingPunct="1"/>
            <a:r>
              <a:rPr lang="ja-JP" altLang="en-US" sz="1200" dirty="0" smtClean="0"/>
              <a:t>　チーム内で安全推進講習の伝達をしてもらうよう依頼する。</a:t>
            </a:r>
            <a:endParaRPr lang="en-US" altLang="ja-JP" sz="1200" dirty="0" smtClean="0"/>
          </a:p>
          <a:p>
            <a:pPr eaLnBrk="1" hangingPunct="1"/>
            <a:endParaRPr lang="en-US" altLang="ja-JP" sz="1200" dirty="0" smtClean="0"/>
          </a:p>
          <a:p>
            <a:pPr eaLnBrk="1" hangingPunct="1"/>
            <a:r>
              <a:rPr lang="ja-JP" altLang="en-US" sz="1200" dirty="0" smtClean="0"/>
              <a:t>説明要領</a:t>
            </a:r>
            <a:endParaRPr lang="en-US" altLang="ja-JP"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sz="1200" dirty="0" smtClean="0"/>
              <a:t>　番号順に読み上げる。</a:t>
            </a:r>
            <a:endParaRPr lang="en-US" altLang="ja-JP"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sz="1200" dirty="0" smtClean="0"/>
              <a:t>　１．</a:t>
            </a:r>
            <a:r>
              <a:rPr lang="ja-JP" altLang="en-US" dirty="0" smtClean="0"/>
              <a:t>各チーム内で安全推進講習の内容を伝達していただき、</a:t>
            </a:r>
            <a:r>
              <a:rPr lang="ja-JP" altLang="en-US" dirty="0" smtClean="0">
                <a:solidFill>
                  <a:srgbClr val="FF0000"/>
                </a:solidFill>
              </a:rPr>
              <a:t>「安全推進講習会各チーム伝達報告書」</a:t>
            </a:r>
            <a:r>
              <a:rPr lang="ja-JP" altLang="en-US" dirty="0" smtClean="0"/>
              <a:t>を必ず提出してください。</a:t>
            </a:r>
            <a:endParaRPr lang="en-US" altLang="ja-JP" sz="1200" dirty="0" smtClean="0"/>
          </a:p>
          <a:p>
            <a:pPr eaLnBrk="1" hangingPunct="1"/>
            <a:r>
              <a:rPr lang="ja-JP" altLang="en-US" sz="1200" dirty="0" smtClean="0"/>
              <a:t>　２．来年度の講習では今年度の成果をもとに講習を組み立てたいと思います。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92D71C6-9201-447E-B8B4-3D7D5506B99A}" type="slidenum">
              <a:rPr lang="ja-JP" altLang="en-US" smtClean="0"/>
              <a:pPr>
                <a:defRPr/>
              </a:pPr>
              <a:t>20</a:t>
            </a:fld>
            <a:endParaRPr lang="ja-JP" altLang="en-US"/>
          </a:p>
        </p:txBody>
      </p:sp>
    </p:spTree>
    <p:extLst>
      <p:ext uri="{BB962C8B-B14F-4D97-AF65-F5344CB8AC3E}">
        <p14:creationId xmlns:p14="http://schemas.microsoft.com/office/powerpoint/2010/main" val="3131425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sz="1200" dirty="0" smtClean="0"/>
              <a:t>このスライドの目的</a:t>
            </a:r>
            <a:endParaRPr lang="en-US" altLang="ja-JP" sz="1200" dirty="0" smtClean="0"/>
          </a:p>
          <a:p>
            <a:pPr eaLnBrk="1" hangingPunct="1"/>
            <a:r>
              <a:rPr lang="ja-JP" altLang="en-US" sz="1200" dirty="0" smtClean="0"/>
              <a:t>　参加者の注意をテーマに誘導するために発問する。</a:t>
            </a:r>
            <a:endParaRPr lang="en-US" altLang="ja-JP" sz="1200" dirty="0" smtClean="0"/>
          </a:p>
          <a:p>
            <a:pPr eaLnBrk="1" hangingPunct="1"/>
            <a:endParaRPr lang="en-US" altLang="ja-JP" sz="1200" dirty="0" smtClean="0"/>
          </a:p>
          <a:p>
            <a:pPr eaLnBrk="1" hangingPunct="1"/>
            <a:r>
              <a:rPr lang="ja-JP" altLang="en-US" sz="1200" dirty="0" smtClean="0"/>
              <a:t>説明要領</a:t>
            </a:r>
            <a:endParaRPr lang="en-US" altLang="ja-JP" sz="1200" dirty="0" smtClean="0"/>
          </a:p>
          <a:p>
            <a:pPr eaLnBrk="1" hangingPunct="1"/>
            <a:r>
              <a:rPr lang="ja-JP" altLang="en-US" sz="1200" dirty="0" smtClean="0"/>
              <a:t>　１．全文を読み上げる。</a:t>
            </a:r>
            <a:endParaRPr lang="en-US" altLang="ja-JP" sz="1200" dirty="0" smtClean="0"/>
          </a:p>
          <a:p>
            <a:pPr eaLnBrk="1" hangingPunct="1"/>
            <a:r>
              <a:rPr lang="ja-JP" altLang="en-US" sz="1200" dirty="0" smtClean="0"/>
              <a:t>　２．隣の方と３分程度情報交換をさせる。</a:t>
            </a:r>
            <a:endParaRPr lang="en-US" altLang="ja-JP" sz="1200" dirty="0" smtClean="0"/>
          </a:p>
          <a:p>
            <a:pPr eaLnBrk="1" hangingPunct="1"/>
            <a:r>
              <a:rPr lang="ja-JP" altLang="en-US" sz="1200" dirty="0" smtClean="0"/>
              <a:t>　３．２・３名で話ができる様、グループつくりを促進する。</a:t>
            </a:r>
            <a:endParaRPr lang="en-US" altLang="ja-JP" sz="1200" dirty="0" smtClean="0"/>
          </a:p>
          <a:p>
            <a:pPr eaLnBrk="1" hangingPunct="1"/>
            <a:r>
              <a:rPr lang="ja-JP" altLang="en-US" sz="1200" dirty="0" smtClean="0"/>
              <a:t>　４．３分経過したら、「試合前」「試合中」「試合後」について各２グループから交換した情報を発表させる。</a:t>
            </a:r>
            <a:endParaRPr lang="en-US" altLang="ja-JP" sz="1200" dirty="0" smtClean="0"/>
          </a:p>
          <a:p>
            <a:pPr eaLnBrk="1" hangingPunct="1"/>
            <a:r>
              <a:rPr lang="ja-JP" altLang="en-US" sz="1200" dirty="0" smtClean="0"/>
              <a:t>　　　発表の際　①項目が重なる場合「他にはありませんか？」と発問する。</a:t>
            </a:r>
            <a:endParaRPr lang="en-US" altLang="ja-JP" sz="1200" dirty="0" smtClean="0"/>
          </a:p>
          <a:p>
            <a:pPr eaLnBrk="1" hangingPunct="1"/>
            <a:r>
              <a:rPr lang="ja-JP" altLang="en-US" sz="1200" dirty="0" smtClean="0"/>
              <a:t>　　　　　　　　　　②医務講習で取り扱われた項目が発表されても構わない。</a:t>
            </a:r>
            <a:endParaRPr lang="en-US" altLang="ja-JP" sz="1200" dirty="0" smtClean="0"/>
          </a:p>
          <a:p>
            <a:pPr eaLnBrk="1" hangingPunct="1"/>
            <a:endParaRPr lang="en-US" altLang="ja-JP" sz="1200" dirty="0" smtClean="0"/>
          </a:p>
          <a:p>
            <a:pPr eaLnBrk="1" hangingPunct="1"/>
            <a:r>
              <a:rPr lang="ja-JP" altLang="en-US" sz="1200" dirty="0" smtClean="0"/>
              <a:t>　５．下記項目が網羅されていない場合、発表されなかった項目を読み上げる。</a:t>
            </a:r>
            <a:endParaRPr lang="en-US" altLang="ja-JP" sz="1200" dirty="0" smtClean="0"/>
          </a:p>
          <a:p>
            <a:pPr eaLnBrk="1" hangingPunct="1"/>
            <a:r>
              <a:rPr lang="ja-JP" altLang="en-US" sz="1200" dirty="0" smtClean="0"/>
              <a:t>　　　①試合前　：　長期プレーヤー育成計画、フィジカルコンディショニング、ウオーミングアップ</a:t>
            </a:r>
            <a:endParaRPr lang="en-US" altLang="ja-JP" sz="1200" dirty="0" smtClean="0"/>
          </a:p>
          <a:p>
            <a:pPr eaLnBrk="1" hangingPunct="1"/>
            <a:r>
              <a:rPr lang="ja-JP" altLang="en-US" sz="1200" dirty="0" smtClean="0"/>
              <a:t>　　　　　　　　　　</a:t>
            </a:r>
            <a:r>
              <a:rPr lang="ja-JP" altLang="en-US" sz="1200" dirty="0" smtClean="0">
                <a:solidFill>
                  <a:srgbClr val="00B0F0"/>
                </a:solidFill>
              </a:rPr>
              <a:t>　「参加するまえに、用具・環境・緊急対応計画、ライフスタイル」</a:t>
            </a:r>
            <a:r>
              <a:rPr lang="ja-JP" altLang="en-US" sz="1200" dirty="0" smtClean="0"/>
              <a:t>は医務講習で扱ったことを伝える。</a:t>
            </a:r>
            <a:endParaRPr lang="en-US" altLang="ja-JP" sz="1200" dirty="0" smtClean="0"/>
          </a:p>
          <a:p>
            <a:pPr eaLnBrk="1" hangingPunct="1"/>
            <a:r>
              <a:rPr lang="ja-JP" altLang="en-US" sz="1200" dirty="0" smtClean="0"/>
              <a:t>　　　②試合中　：　プレーの原則、オープンフィールドプレー、タックル、ラック、モール、スクラム、ラインアウト</a:t>
            </a:r>
            <a:endParaRPr lang="en-US" altLang="ja-JP" sz="1200" dirty="0" smtClean="0"/>
          </a:p>
          <a:p>
            <a:pPr eaLnBrk="1" hangingPunct="1"/>
            <a:r>
              <a:rPr lang="ja-JP" altLang="en-US" sz="1200" dirty="0" smtClean="0"/>
              <a:t>　　　③試合後　：　クールダウン</a:t>
            </a:r>
            <a:endParaRPr lang="en-US" altLang="ja-JP"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sz="1200" dirty="0" smtClean="0"/>
              <a:t>　　　④ケガしたとき　：傷害管理</a:t>
            </a:r>
            <a:endParaRPr lang="en-US" altLang="ja-JP" sz="1200" dirty="0" smtClean="0"/>
          </a:p>
          <a:p>
            <a:pPr eaLnBrk="1" hangingPunct="1"/>
            <a:endParaRPr lang="ja-JP" altLang="en-US" sz="120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92D71C6-9201-447E-B8B4-3D7D5506B99A}" type="slidenum">
              <a:rPr lang="ja-JP" altLang="en-US" smtClean="0"/>
              <a:pPr>
                <a:defRPr/>
              </a:pPr>
              <a:t>3</a:t>
            </a:fld>
            <a:endParaRPr lang="ja-JP" altLang="en-US"/>
          </a:p>
        </p:txBody>
      </p:sp>
    </p:spTree>
    <p:extLst>
      <p:ext uri="{BB962C8B-B14F-4D97-AF65-F5344CB8AC3E}">
        <p14:creationId xmlns:p14="http://schemas.microsoft.com/office/powerpoint/2010/main" val="2751774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sz="1200" dirty="0" smtClean="0"/>
              <a:t>このスライドの目的</a:t>
            </a:r>
            <a:endParaRPr lang="en-US" altLang="ja-JP" sz="1200" dirty="0" smtClean="0"/>
          </a:p>
          <a:p>
            <a:pPr eaLnBrk="1" hangingPunct="1"/>
            <a:r>
              <a:rPr lang="ja-JP" altLang="en-US" sz="1200" dirty="0" smtClean="0"/>
              <a:t>　チーム内で安全対策研修を深める教材とを紹介する。</a:t>
            </a:r>
            <a:endParaRPr lang="en-US" altLang="ja-JP" sz="1200" dirty="0" smtClean="0"/>
          </a:p>
          <a:p>
            <a:pPr eaLnBrk="1" hangingPunct="1"/>
            <a:endParaRPr lang="en-US" altLang="ja-JP" sz="1200" dirty="0" smtClean="0"/>
          </a:p>
          <a:p>
            <a:pPr eaLnBrk="1" hangingPunct="1"/>
            <a:r>
              <a:rPr lang="ja-JP" altLang="en-US" sz="1200" dirty="0" smtClean="0"/>
              <a:t>説明要領</a:t>
            </a:r>
            <a:endParaRPr lang="en-US" altLang="ja-JP" sz="1200" dirty="0" smtClean="0"/>
          </a:p>
          <a:p>
            <a:pPr eaLnBrk="1" hangingPunct="1"/>
            <a:r>
              <a:rPr lang="ja-JP" altLang="en-US" sz="1200" dirty="0" smtClean="0"/>
              <a:t>　全文を読み上げ、利用できる教材としては「らぐびーのための準備」「安全推進講習会ＤＶＤ」「ラグビー外傷・障害対応マニュアル」があることを伝える。</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92D71C6-9201-447E-B8B4-3D7D5506B99A}" type="slidenum">
              <a:rPr lang="ja-JP" altLang="en-US" smtClean="0"/>
              <a:pPr>
                <a:defRPr/>
              </a:pPr>
              <a:t>21</a:t>
            </a:fld>
            <a:endParaRPr lang="ja-JP" altLang="en-US"/>
          </a:p>
        </p:txBody>
      </p:sp>
    </p:spTree>
    <p:extLst>
      <p:ext uri="{BB962C8B-B14F-4D97-AF65-F5344CB8AC3E}">
        <p14:creationId xmlns:p14="http://schemas.microsoft.com/office/powerpoint/2010/main" val="3131425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sz="1200" dirty="0" smtClean="0"/>
              <a:t>このスライドの目的</a:t>
            </a:r>
            <a:endParaRPr lang="en-US" altLang="ja-JP" sz="1200" dirty="0" smtClean="0"/>
          </a:p>
          <a:p>
            <a:pPr eaLnBrk="1" hangingPunct="1"/>
            <a:r>
              <a:rPr lang="ja-JP" altLang="en-US" sz="1200" dirty="0" smtClean="0"/>
              <a:t>　チーム内で安全対策研修題材として「</a:t>
            </a:r>
            <a:r>
              <a:rPr lang="en-US" altLang="ja-JP" sz="1200" dirty="0" smtClean="0"/>
              <a:t>Rugby</a:t>
            </a:r>
            <a:r>
              <a:rPr lang="en-US" altLang="ja-JP" sz="1200" baseline="0" dirty="0" smtClean="0"/>
              <a:t> Ready </a:t>
            </a:r>
            <a:r>
              <a:rPr lang="ja-JP" altLang="en-US" sz="1200" baseline="0" dirty="0" smtClean="0"/>
              <a:t>（ラグビーのための準備）」</a:t>
            </a:r>
            <a:r>
              <a:rPr lang="ja-JP" altLang="en-US" sz="1200" dirty="0" smtClean="0"/>
              <a:t>を紹介する。</a:t>
            </a:r>
            <a:endParaRPr lang="en-US" altLang="ja-JP" sz="1200" dirty="0" smtClean="0"/>
          </a:p>
          <a:p>
            <a:pPr eaLnBrk="1" hangingPunct="1"/>
            <a:endParaRPr lang="en-US" altLang="ja-JP" sz="1200" dirty="0" smtClean="0"/>
          </a:p>
          <a:p>
            <a:pPr eaLnBrk="1" hangingPunct="1"/>
            <a:r>
              <a:rPr lang="ja-JP" altLang="en-US" sz="1200" dirty="0" smtClean="0"/>
              <a:t>説明要領</a:t>
            </a:r>
            <a:endParaRPr lang="en-US" altLang="ja-JP" sz="1200" dirty="0" smtClean="0"/>
          </a:p>
          <a:p>
            <a:pPr eaLnBrk="1" hangingPunct="1"/>
            <a:r>
              <a:rPr lang="ja-JP" altLang="en-US" sz="1200" dirty="0" smtClean="0"/>
              <a:t>　ＪＲＦＵのＨＰから「ラグビーのための準備」へ簡単にアクセスできることを伝える。</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92D71C6-9201-447E-B8B4-3D7D5506B99A}" type="slidenum">
              <a:rPr lang="ja-JP" altLang="en-US" smtClean="0"/>
              <a:pPr>
                <a:defRPr/>
              </a:pPr>
              <a:t>22</a:t>
            </a:fld>
            <a:endParaRPr lang="ja-JP" altLang="en-US"/>
          </a:p>
        </p:txBody>
      </p:sp>
    </p:spTree>
    <p:extLst>
      <p:ext uri="{BB962C8B-B14F-4D97-AF65-F5344CB8AC3E}">
        <p14:creationId xmlns:p14="http://schemas.microsoft.com/office/powerpoint/2010/main" val="29873760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92D71C6-9201-447E-B8B4-3D7D5506B99A}" type="slidenum">
              <a:rPr lang="ja-JP" altLang="en-US" smtClean="0"/>
              <a:pPr>
                <a:defRPr/>
              </a:pPr>
              <a:t>23</a:t>
            </a:fld>
            <a:endParaRPr lang="ja-JP" altLang="en-US"/>
          </a:p>
        </p:txBody>
      </p:sp>
    </p:spTree>
    <p:extLst>
      <p:ext uri="{BB962C8B-B14F-4D97-AF65-F5344CB8AC3E}">
        <p14:creationId xmlns:p14="http://schemas.microsoft.com/office/powerpoint/2010/main" val="3192063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sz="1200" dirty="0" smtClean="0"/>
              <a:t>このスライドの目的</a:t>
            </a:r>
            <a:endParaRPr lang="en-US" altLang="ja-JP" sz="1200" dirty="0" smtClean="0"/>
          </a:p>
          <a:p>
            <a:pPr eaLnBrk="1" hangingPunct="1"/>
            <a:r>
              <a:rPr lang="ja-JP" altLang="en-US" sz="1200" dirty="0" smtClean="0"/>
              <a:t>　チーム内で安全対策研修題材として「安全推進講習ＤＶＤ</a:t>
            </a:r>
            <a:r>
              <a:rPr lang="ja-JP" altLang="en-US" sz="1200" baseline="0" dirty="0" smtClean="0"/>
              <a:t>」があること</a:t>
            </a:r>
            <a:r>
              <a:rPr lang="ja-JP" altLang="en-US" sz="1200" dirty="0" smtClean="0"/>
              <a:t>を紹介する。</a:t>
            </a:r>
            <a:endParaRPr lang="en-US" altLang="ja-JP" sz="1200" dirty="0" smtClean="0"/>
          </a:p>
          <a:p>
            <a:pPr eaLnBrk="1" hangingPunct="1"/>
            <a:endParaRPr lang="en-US" altLang="ja-JP" sz="1200" dirty="0" smtClean="0"/>
          </a:p>
          <a:p>
            <a:pPr eaLnBrk="1" hangingPunct="1"/>
            <a:r>
              <a:rPr lang="ja-JP" altLang="en-US" sz="1200" dirty="0" smtClean="0"/>
              <a:t>説明要領</a:t>
            </a:r>
            <a:endParaRPr lang="en-US" altLang="ja-JP" sz="1200" dirty="0" smtClean="0"/>
          </a:p>
          <a:p>
            <a:pPr eaLnBrk="1" hangingPunct="1"/>
            <a:r>
              <a:rPr lang="ja-JP" altLang="en-US" sz="1200" dirty="0" smtClean="0"/>
              <a:t>　ＪＲＦＵのＨＰから「コーチネット」へアクセスできることを伝える。</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92D71C6-9201-447E-B8B4-3D7D5506B99A}" type="slidenum">
              <a:rPr lang="ja-JP" altLang="en-US" smtClean="0"/>
              <a:pPr>
                <a:defRPr/>
              </a:pPr>
              <a:t>24</a:t>
            </a:fld>
            <a:endParaRPr lang="ja-JP" altLang="en-US"/>
          </a:p>
        </p:txBody>
      </p:sp>
    </p:spTree>
    <p:extLst>
      <p:ext uri="{BB962C8B-B14F-4D97-AF65-F5344CB8AC3E}">
        <p14:creationId xmlns:p14="http://schemas.microsoft.com/office/powerpoint/2010/main" val="29873760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92D71C6-9201-447E-B8B4-3D7D5506B99A}" type="slidenum">
              <a:rPr lang="ja-JP" altLang="en-US" smtClean="0"/>
              <a:pPr>
                <a:defRPr/>
              </a:pPr>
              <a:t>25</a:t>
            </a:fld>
            <a:endParaRPr lang="ja-JP" altLang="en-US"/>
          </a:p>
        </p:txBody>
      </p:sp>
    </p:spTree>
    <p:extLst>
      <p:ext uri="{BB962C8B-B14F-4D97-AF65-F5344CB8AC3E}">
        <p14:creationId xmlns:p14="http://schemas.microsoft.com/office/powerpoint/2010/main" val="1599498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sz="1200" dirty="0" smtClean="0"/>
              <a:t>このスライドの目的</a:t>
            </a:r>
            <a:endParaRPr lang="en-US" altLang="ja-JP" sz="1200" dirty="0" smtClean="0"/>
          </a:p>
          <a:p>
            <a:pPr eaLnBrk="1" hangingPunct="1"/>
            <a:r>
              <a:rPr lang="ja-JP" altLang="en-US" sz="1200" dirty="0" smtClean="0"/>
              <a:t>　事前研修の内容を確認する。</a:t>
            </a:r>
            <a:endParaRPr lang="en-US" altLang="ja-JP" sz="1200" dirty="0" smtClean="0"/>
          </a:p>
          <a:p>
            <a:pPr eaLnBrk="1" hangingPunct="1"/>
            <a:endParaRPr lang="en-US" altLang="ja-JP" sz="1200" dirty="0" smtClean="0"/>
          </a:p>
          <a:p>
            <a:pPr eaLnBrk="1" hangingPunct="1"/>
            <a:r>
              <a:rPr lang="ja-JP" altLang="en-US" sz="1200" dirty="0" smtClean="0"/>
              <a:t>説明要領</a:t>
            </a:r>
            <a:endParaRPr lang="en-US" altLang="ja-JP" sz="1200" dirty="0" smtClean="0"/>
          </a:p>
          <a:p>
            <a:pPr eaLnBrk="1" hangingPunct="1"/>
            <a:r>
              <a:rPr lang="ja-JP" altLang="en-US" sz="1200" dirty="0" smtClean="0"/>
              <a:t>　１．すべての項目を読み上げる。</a:t>
            </a:r>
            <a:endParaRPr lang="en-US" altLang="ja-JP" sz="1200" dirty="0" smtClean="0"/>
          </a:p>
          <a:p>
            <a:pPr eaLnBrk="1" hangingPunct="1"/>
            <a:r>
              <a:rPr lang="ja-JP" altLang="en-US" sz="1200" dirty="0" smtClean="0"/>
              <a:t>　２．青字は、すでに医務講習で紹介している旨伝える。</a:t>
            </a:r>
            <a:endParaRPr lang="en-US" altLang="ja-JP" sz="1200" dirty="0" smtClean="0"/>
          </a:p>
          <a:p>
            <a:pPr eaLnBrk="1" hangingPunct="1"/>
            <a:endParaRPr kumimoji="1" lang="en-US" altLang="ja-JP" sz="1200" dirty="0" smtClean="0"/>
          </a:p>
        </p:txBody>
      </p:sp>
      <p:sp>
        <p:nvSpPr>
          <p:cNvPr id="4" name="スライド番号プレースホルダー 3"/>
          <p:cNvSpPr>
            <a:spLocks noGrp="1"/>
          </p:cNvSpPr>
          <p:nvPr>
            <p:ph type="sldNum" sz="quarter" idx="10"/>
          </p:nvPr>
        </p:nvSpPr>
        <p:spPr/>
        <p:txBody>
          <a:bodyPr/>
          <a:lstStyle/>
          <a:p>
            <a:pPr>
              <a:defRPr/>
            </a:pPr>
            <a:fld id="{392D71C6-9201-447E-B8B4-3D7D5506B99A}" type="slidenum">
              <a:rPr lang="ja-JP" altLang="en-US" smtClean="0"/>
              <a:pPr>
                <a:defRPr/>
              </a:pPr>
              <a:t>4</a:t>
            </a:fld>
            <a:endParaRPr lang="ja-JP" altLang="en-US"/>
          </a:p>
        </p:txBody>
      </p:sp>
    </p:spTree>
    <p:extLst>
      <p:ext uri="{BB962C8B-B14F-4D97-AF65-F5344CB8AC3E}">
        <p14:creationId xmlns:p14="http://schemas.microsoft.com/office/powerpoint/2010/main" val="2471788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sz="1200" dirty="0" smtClean="0"/>
              <a:t>このスライドの目的</a:t>
            </a:r>
            <a:endParaRPr lang="en-US" altLang="ja-JP" sz="1200" dirty="0" smtClean="0"/>
          </a:p>
          <a:p>
            <a:pPr eaLnBrk="1" hangingPunct="1"/>
            <a:r>
              <a:rPr lang="ja-JP" altLang="en-US" sz="1200" dirty="0" smtClean="0"/>
              <a:t>　事前研修の内容をかいつまんで確認する。</a:t>
            </a:r>
            <a:endParaRPr lang="en-US" altLang="ja-JP" sz="1200" dirty="0" smtClean="0"/>
          </a:p>
          <a:p>
            <a:pPr eaLnBrk="1" hangingPunct="1"/>
            <a:endParaRPr lang="en-US" altLang="ja-JP" sz="1200" dirty="0" smtClean="0"/>
          </a:p>
          <a:p>
            <a:pPr eaLnBrk="1" hangingPunct="1"/>
            <a:r>
              <a:rPr lang="ja-JP" altLang="en-US" sz="1200" dirty="0" smtClean="0"/>
              <a:t>説明要領</a:t>
            </a:r>
            <a:endParaRPr lang="en-US" altLang="ja-JP" sz="1200" dirty="0" smtClean="0"/>
          </a:p>
          <a:p>
            <a:pPr eaLnBrk="1" hangingPunct="1"/>
            <a:r>
              <a:rPr lang="ja-JP" altLang="en-US" sz="1200" dirty="0" smtClean="0"/>
              <a:t>　１．</a:t>
            </a:r>
            <a:r>
              <a:rPr kumimoji="1" lang="ja-JP" altLang="en-US" sz="1200" dirty="0" smtClean="0"/>
              <a:t>項目を読み上げ、スライドに書いてある内容からキーワード拾う。</a:t>
            </a:r>
            <a:endParaRPr kumimoji="1" lang="en-US" altLang="ja-JP" sz="1200" dirty="0" smtClean="0"/>
          </a:p>
          <a:p>
            <a:pPr eaLnBrk="1" hangingPunct="1"/>
            <a:r>
              <a:rPr kumimoji="1" lang="ja-JP" altLang="en-US" sz="1200" dirty="0" smtClean="0"/>
              <a:t>　　　　長期プレーヤー育成計画　：　年齢区分、ステージ、</a:t>
            </a:r>
            <a:endParaRPr kumimoji="1" lang="en-US" altLang="ja-JP" sz="1200" dirty="0" smtClean="0"/>
          </a:p>
          <a:p>
            <a:pPr eaLnBrk="1" hangingPunct="1"/>
            <a:r>
              <a:rPr kumimoji="1" lang="ja-JP" altLang="en-US" sz="1200" dirty="0" smtClean="0"/>
              <a:t>　　　　フィジカルコンディショニング：フィットネスの構成要素４つ、パワーの定義</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92D71C6-9201-447E-B8B4-3D7D5506B99A}" type="slidenum">
              <a:rPr lang="ja-JP" altLang="en-US" smtClean="0"/>
              <a:pPr>
                <a:defRPr/>
              </a:pPr>
              <a:t>5</a:t>
            </a:fld>
            <a:endParaRPr lang="ja-JP" altLang="en-US"/>
          </a:p>
        </p:txBody>
      </p:sp>
    </p:spTree>
    <p:extLst>
      <p:ext uri="{BB962C8B-B14F-4D97-AF65-F5344CB8AC3E}">
        <p14:creationId xmlns:p14="http://schemas.microsoft.com/office/powerpoint/2010/main" val="634063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sz="1200" dirty="0" smtClean="0"/>
              <a:t>このスライドの目的</a:t>
            </a:r>
            <a:endParaRPr lang="en-US" altLang="ja-JP" sz="1200" dirty="0" smtClean="0"/>
          </a:p>
          <a:p>
            <a:pPr eaLnBrk="1" hangingPunct="1"/>
            <a:r>
              <a:rPr lang="ja-JP" altLang="en-US" sz="1200" dirty="0" smtClean="0"/>
              <a:t>　事前研修の内容をかいつまんで確認する。</a:t>
            </a:r>
            <a:endParaRPr lang="en-US" altLang="ja-JP" sz="1200" dirty="0" smtClean="0"/>
          </a:p>
          <a:p>
            <a:pPr eaLnBrk="1" hangingPunct="1"/>
            <a:endParaRPr lang="en-US" altLang="ja-JP" sz="1200" dirty="0" smtClean="0"/>
          </a:p>
          <a:p>
            <a:pPr eaLnBrk="1" hangingPunct="1"/>
            <a:r>
              <a:rPr lang="ja-JP" altLang="en-US" sz="1200" dirty="0" smtClean="0"/>
              <a:t>説明要領</a:t>
            </a:r>
            <a:endParaRPr lang="en-US" altLang="ja-JP" sz="1200" dirty="0" smtClean="0"/>
          </a:p>
          <a:p>
            <a:pPr eaLnBrk="1" hangingPunct="1"/>
            <a:r>
              <a:rPr lang="ja-JP" altLang="en-US" sz="1200" dirty="0" smtClean="0"/>
              <a:t>　１．</a:t>
            </a:r>
            <a:r>
              <a:rPr kumimoji="1" lang="ja-JP" altLang="en-US" sz="1200" dirty="0" smtClean="0"/>
              <a:t>項目を読み上げ、スライドに書いてある内容からキーワード拾う。</a:t>
            </a:r>
            <a:endParaRPr kumimoji="1" lang="en-US" altLang="ja-JP" sz="1200" dirty="0" smtClean="0"/>
          </a:p>
          <a:p>
            <a:pPr eaLnBrk="1" hangingPunct="1"/>
            <a:r>
              <a:rPr kumimoji="1" lang="ja-JP" altLang="en-US" sz="1200" dirty="0" smtClean="0"/>
              <a:t>　　ウオームアップ　：　強度の変化、ジェネラルモビリティ、トランジットモビリティ、スキルウオーミングアップ</a:t>
            </a:r>
            <a:endParaRPr kumimoji="1" lang="en-US" altLang="ja-JP" sz="1200" dirty="0" smtClean="0"/>
          </a:p>
          <a:p>
            <a:pPr eaLnBrk="1" hangingPunct="1"/>
            <a:r>
              <a:rPr kumimoji="1" lang="ja-JP" altLang="en-US" sz="1200"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92D71C6-9201-447E-B8B4-3D7D5506B99A}" type="slidenum">
              <a:rPr lang="ja-JP" altLang="en-US" smtClean="0"/>
              <a:pPr>
                <a:defRPr/>
              </a:pPr>
              <a:t>6</a:t>
            </a:fld>
            <a:endParaRPr lang="ja-JP" altLang="en-US"/>
          </a:p>
        </p:txBody>
      </p:sp>
    </p:spTree>
    <p:extLst>
      <p:ext uri="{BB962C8B-B14F-4D97-AF65-F5344CB8AC3E}">
        <p14:creationId xmlns:p14="http://schemas.microsoft.com/office/powerpoint/2010/main" val="3499838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sz="1200" dirty="0" smtClean="0"/>
              <a:t>このスライドの目的</a:t>
            </a:r>
            <a:endParaRPr lang="en-US" altLang="ja-JP" sz="1200" dirty="0" smtClean="0"/>
          </a:p>
          <a:p>
            <a:pPr eaLnBrk="1" hangingPunct="1"/>
            <a:r>
              <a:rPr lang="ja-JP" altLang="en-US" sz="1200" dirty="0" smtClean="0"/>
              <a:t>　事前研修の内容を確認する。</a:t>
            </a:r>
            <a:endParaRPr lang="en-US" altLang="ja-JP" sz="1200" dirty="0" smtClean="0"/>
          </a:p>
          <a:p>
            <a:pPr eaLnBrk="1" hangingPunct="1"/>
            <a:endParaRPr lang="en-US" altLang="ja-JP" sz="1200" dirty="0" smtClean="0"/>
          </a:p>
          <a:p>
            <a:pPr eaLnBrk="1" hangingPunct="1"/>
            <a:r>
              <a:rPr lang="ja-JP" altLang="en-US" sz="1200" dirty="0" smtClean="0"/>
              <a:t>説明要領</a:t>
            </a:r>
            <a:endParaRPr lang="en-US" altLang="ja-JP" sz="1200" dirty="0" smtClean="0"/>
          </a:p>
          <a:p>
            <a:pPr eaLnBrk="1" hangingPunct="1"/>
            <a:r>
              <a:rPr lang="ja-JP" altLang="en-US" sz="1200" dirty="0" smtClean="0"/>
              <a:t>　１．すべての項目を読み上げる。</a:t>
            </a:r>
            <a:endParaRPr lang="en-US" altLang="ja-JP" sz="1200" dirty="0" smtClean="0"/>
          </a:p>
          <a:p>
            <a:pPr eaLnBrk="1" hangingPunct="1"/>
            <a:endParaRPr kumimoji="1" lang="en-US" altLang="ja-JP" sz="120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92D71C6-9201-447E-B8B4-3D7D5506B99A}" type="slidenum">
              <a:rPr lang="ja-JP" altLang="en-US" smtClean="0"/>
              <a:pPr>
                <a:defRPr/>
              </a:pPr>
              <a:t>7</a:t>
            </a:fld>
            <a:endParaRPr lang="ja-JP" altLang="en-US"/>
          </a:p>
        </p:txBody>
      </p:sp>
    </p:spTree>
    <p:extLst>
      <p:ext uri="{BB962C8B-B14F-4D97-AF65-F5344CB8AC3E}">
        <p14:creationId xmlns:p14="http://schemas.microsoft.com/office/powerpoint/2010/main" val="2819918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sz="1200" dirty="0" smtClean="0"/>
              <a:t>このスライドの目的</a:t>
            </a:r>
            <a:endParaRPr lang="en-US" altLang="ja-JP" sz="1200" dirty="0" smtClean="0"/>
          </a:p>
          <a:p>
            <a:pPr eaLnBrk="1" hangingPunct="1"/>
            <a:r>
              <a:rPr lang="ja-JP" altLang="en-US" sz="1200" dirty="0" smtClean="0"/>
              <a:t>　事前研修の内容をかいつまんで確認する。</a:t>
            </a:r>
            <a:endParaRPr lang="en-US" altLang="ja-JP" sz="1200" dirty="0" smtClean="0"/>
          </a:p>
          <a:p>
            <a:pPr eaLnBrk="1" hangingPunct="1"/>
            <a:endParaRPr lang="en-US" altLang="ja-JP" sz="1200" dirty="0" smtClean="0"/>
          </a:p>
          <a:p>
            <a:pPr eaLnBrk="1" hangingPunct="1"/>
            <a:r>
              <a:rPr lang="ja-JP" altLang="en-US" sz="1200" dirty="0" smtClean="0"/>
              <a:t>説明要領</a:t>
            </a:r>
            <a:endParaRPr lang="en-US" altLang="ja-JP" sz="1200" dirty="0" smtClean="0"/>
          </a:p>
          <a:p>
            <a:pPr eaLnBrk="1" hangingPunct="1"/>
            <a:r>
              <a:rPr lang="ja-JP" altLang="en-US" sz="1200" dirty="0" smtClean="0"/>
              <a:t>　１．</a:t>
            </a:r>
            <a:r>
              <a:rPr kumimoji="1" lang="ja-JP" altLang="en-US" sz="1200" dirty="0" smtClean="0"/>
              <a:t>項目を読み上げ、スライドに書いてある内容からキーワード拾う。</a:t>
            </a:r>
            <a:endParaRPr kumimoji="1" lang="en-US" altLang="ja-JP" sz="1200" dirty="0" smtClean="0"/>
          </a:p>
          <a:p>
            <a:pPr eaLnBrk="1" hangingPunct="1"/>
            <a:r>
              <a:rPr kumimoji="1" lang="ja-JP" altLang="en-US" sz="1200" dirty="0" smtClean="0"/>
              <a:t>　　　プレーの原則：ボールの争奪、前進、サポート、継続性、プレッシャー、得点</a:t>
            </a:r>
            <a:endParaRPr kumimoji="1" lang="en-US" altLang="ja-JP" sz="1200" dirty="0" smtClean="0"/>
          </a:p>
          <a:p>
            <a:pPr eaLnBrk="1" hangingPunct="1"/>
            <a:r>
              <a:rPr kumimoji="1" lang="ja-JP" altLang="en-US" sz="1200" dirty="0" smtClean="0"/>
              <a:t>　　　タックル：視線、頭の位置、ボールキャリアの倒れ方　等</a:t>
            </a:r>
            <a:endParaRPr kumimoji="1" lang="en-US" altLang="ja-JP" sz="1200" dirty="0" smtClean="0"/>
          </a:p>
          <a:p>
            <a:pPr eaLnBrk="1" hangingPunct="1"/>
            <a:r>
              <a:rPr kumimoji="1" lang="ja-JP" altLang="en-US" sz="1200" dirty="0" smtClean="0"/>
              <a:t>　　　ラック：倒れない姿勢、スクイーズボール</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92D71C6-9201-447E-B8B4-3D7D5506B99A}" type="slidenum">
              <a:rPr lang="ja-JP" altLang="en-US" smtClean="0"/>
              <a:pPr>
                <a:defRPr/>
              </a:pPr>
              <a:t>8</a:t>
            </a:fld>
            <a:endParaRPr lang="ja-JP" altLang="en-US"/>
          </a:p>
        </p:txBody>
      </p:sp>
    </p:spTree>
    <p:extLst>
      <p:ext uri="{BB962C8B-B14F-4D97-AF65-F5344CB8AC3E}">
        <p14:creationId xmlns:p14="http://schemas.microsoft.com/office/powerpoint/2010/main" val="3302492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sz="1200" dirty="0" smtClean="0"/>
              <a:t>このスライドの目的</a:t>
            </a:r>
            <a:endParaRPr lang="en-US" altLang="ja-JP" sz="1200" dirty="0" smtClean="0"/>
          </a:p>
          <a:p>
            <a:pPr eaLnBrk="1" hangingPunct="1"/>
            <a:r>
              <a:rPr lang="ja-JP" altLang="en-US" sz="1200" dirty="0" smtClean="0"/>
              <a:t>　事前研修の内容をかいつまんで確認する。</a:t>
            </a:r>
            <a:endParaRPr lang="en-US" altLang="ja-JP" sz="1200" dirty="0" smtClean="0"/>
          </a:p>
          <a:p>
            <a:pPr eaLnBrk="1" hangingPunct="1"/>
            <a:endParaRPr lang="en-US" altLang="ja-JP" sz="1200" dirty="0" smtClean="0"/>
          </a:p>
          <a:p>
            <a:pPr eaLnBrk="1" hangingPunct="1"/>
            <a:r>
              <a:rPr lang="ja-JP" altLang="en-US" sz="1200" dirty="0" smtClean="0"/>
              <a:t>説明要領</a:t>
            </a:r>
            <a:endParaRPr lang="en-US" altLang="ja-JP" sz="1200" dirty="0" smtClean="0"/>
          </a:p>
          <a:p>
            <a:pPr eaLnBrk="1" hangingPunct="1"/>
            <a:r>
              <a:rPr lang="ja-JP" altLang="en-US" sz="1200" dirty="0" smtClean="0"/>
              <a:t>　１．</a:t>
            </a:r>
            <a:r>
              <a:rPr kumimoji="1" lang="ja-JP" altLang="en-US" sz="1200" dirty="0" smtClean="0"/>
              <a:t>項目を読み上げ、スライドに書いてある内容からキーワード拾う。</a:t>
            </a:r>
            <a:endParaRPr kumimoji="1" lang="en-US" altLang="ja-JP" sz="1200" dirty="0" smtClean="0"/>
          </a:p>
          <a:p>
            <a:pPr eaLnBrk="1" hangingPunct="1"/>
            <a:r>
              <a:rPr kumimoji="1" lang="ja-JP" altLang="en-US" sz="1200" dirty="0" smtClean="0"/>
              <a:t>　　　モール：視線、頭と肩の位置、バインディング</a:t>
            </a:r>
            <a:endParaRPr kumimoji="1" lang="en-US" altLang="ja-JP" sz="1200" dirty="0" smtClean="0"/>
          </a:p>
          <a:p>
            <a:pPr eaLnBrk="1" hangingPunct="1"/>
            <a:r>
              <a:rPr kumimoji="1" lang="ja-JP" altLang="en-US" sz="1200" dirty="0" smtClean="0"/>
              <a:t>　　　スクラム：スクラム・レディー、姿勢、練習の段階性</a:t>
            </a:r>
            <a:endParaRPr kumimoji="1" lang="en-US" altLang="ja-JP" sz="1200" dirty="0" smtClean="0"/>
          </a:p>
          <a:p>
            <a:pPr eaLnBrk="1" hangingPunct="1"/>
            <a:r>
              <a:rPr kumimoji="1" lang="ja-JP" altLang="en-US" sz="1200" dirty="0" smtClean="0"/>
              <a:t>　　　ラインアウト：空中のプレーヤーの保護、サポートプレーヤーの安定、ジャンパーを安全に降ろす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92D71C6-9201-447E-B8B4-3D7D5506B99A}" type="slidenum">
              <a:rPr lang="ja-JP" altLang="en-US" smtClean="0"/>
              <a:pPr>
                <a:defRPr/>
              </a:pPr>
              <a:t>9</a:t>
            </a:fld>
            <a:endParaRPr lang="ja-JP" altLang="en-US"/>
          </a:p>
        </p:txBody>
      </p:sp>
    </p:spTree>
    <p:extLst>
      <p:ext uri="{BB962C8B-B14F-4D97-AF65-F5344CB8AC3E}">
        <p14:creationId xmlns:p14="http://schemas.microsoft.com/office/powerpoint/2010/main" val="2350517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sz="1200" dirty="0" smtClean="0"/>
              <a:t>このスライドの目的</a:t>
            </a:r>
            <a:endParaRPr lang="en-US" altLang="ja-JP" sz="1200" dirty="0" smtClean="0"/>
          </a:p>
          <a:p>
            <a:pPr eaLnBrk="1" hangingPunct="1"/>
            <a:r>
              <a:rPr lang="ja-JP" altLang="en-US" sz="1200" dirty="0" smtClean="0"/>
              <a:t>　事前研修の内容を確認する。</a:t>
            </a:r>
            <a:endParaRPr lang="en-US" altLang="ja-JP" sz="1200" dirty="0" smtClean="0"/>
          </a:p>
          <a:p>
            <a:pPr eaLnBrk="1" hangingPunct="1"/>
            <a:endParaRPr lang="en-US" altLang="ja-JP" sz="1200" dirty="0" smtClean="0"/>
          </a:p>
          <a:p>
            <a:pPr eaLnBrk="1" hangingPunct="1"/>
            <a:r>
              <a:rPr lang="ja-JP" altLang="en-US" sz="1200" dirty="0" smtClean="0"/>
              <a:t>説明要領</a:t>
            </a:r>
            <a:endParaRPr lang="en-US" altLang="ja-JP" sz="1200" dirty="0" smtClean="0"/>
          </a:p>
          <a:p>
            <a:pPr eaLnBrk="1" hangingPunct="1"/>
            <a:r>
              <a:rPr lang="ja-JP" altLang="en-US" sz="1200" dirty="0" smtClean="0"/>
              <a:t>　１．すべての項目を読み上げる。</a:t>
            </a:r>
            <a:endParaRPr lang="en-US" altLang="ja-JP" sz="1200" dirty="0" smtClean="0"/>
          </a:p>
          <a:p>
            <a:pPr eaLnBrk="1" hangingPunct="1"/>
            <a:r>
              <a:rPr lang="ja-JP" altLang="en-US" sz="1200" dirty="0" smtClean="0"/>
              <a:t>　２．傷害管理の内容の一部は、すでに医務講習で紹介している旨伝える。</a:t>
            </a:r>
            <a:endParaRPr lang="en-US" altLang="ja-JP" sz="1200" dirty="0" smtClean="0"/>
          </a:p>
          <a:p>
            <a:pPr eaLnBrk="1" hangingPunct="1"/>
            <a:endParaRPr kumimoji="1" lang="en-US" altLang="ja-JP" sz="120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92D71C6-9201-447E-B8B4-3D7D5506B99A}" type="slidenum">
              <a:rPr lang="ja-JP" altLang="en-US" smtClean="0"/>
              <a:pPr>
                <a:defRPr/>
              </a:pPr>
              <a:t>10</a:t>
            </a:fld>
            <a:endParaRPr lang="ja-JP" altLang="en-US"/>
          </a:p>
        </p:txBody>
      </p:sp>
    </p:spTree>
    <p:extLst>
      <p:ext uri="{BB962C8B-B14F-4D97-AF65-F5344CB8AC3E}">
        <p14:creationId xmlns:p14="http://schemas.microsoft.com/office/powerpoint/2010/main" val="3441069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3FAA37E-EB47-4BBC-A680-4235A72FB035}" type="slidenum">
              <a:rPr lang="en-US" altLang="ja-JP"/>
              <a:pPr>
                <a:defRPr/>
              </a:pPr>
              <a:t>‹#›</a:t>
            </a:fld>
            <a:endParaRPr lang="en-US" altLang="ja-JP"/>
          </a:p>
        </p:txBody>
      </p:sp>
    </p:spTree>
    <p:extLst>
      <p:ext uri="{BB962C8B-B14F-4D97-AF65-F5344CB8AC3E}">
        <p14:creationId xmlns:p14="http://schemas.microsoft.com/office/powerpoint/2010/main" val="3657534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7B4022C-0258-42F9-B963-4F1441DDC496}" type="slidenum">
              <a:rPr lang="en-US" altLang="ja-JP"/>
              <a:pPr>
                <a:defRPr/>
              </a:pPr>
              <a:t>‹#›</a:t>
            </a:fld>
            <a:endParaRPr lang="en-US" altLang="ja-JP"/>
          </a:p>
        </p:txBody>
      </p:sp>
    </p:spTree>
    <p:extLst>
      <p:ext uri="{BB962C8B-B14F-4D97-AF65-F5344CB8AC3E}">
        <p14:creationId xmlns:p14="http://schemas.microsoft.com/office/powerpoint/2010/main" val="3851088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4D7FA94-6E04-44CE-AB89-635CCCC00955}" type="slidenum">
              <a:rPr lang="en-US" altLang="ja-JP"/>
              <a:pPr>
                <a:defRPr/>
              </a:pPr>
              <a:t>‹#›</a:t>
            </a:fld>
            <a:endParaRPr lang="en-US" altLang="ja-JP"/>
          </a:p>
        </p:txBody>
      </p:sp>
    </p:spTree>
    <p:extLst>
      <p:ext uri="{BB962C8B-B14F-4D97-AF65-F5344CB8AC3E}">
        <p14:creationId xmlns:p14="http://schemas.microsoft.com/office/powerpoint/2010/main" val="1668537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74C922A-D52B-41CF-98A7-A7AD8E886D50}" type="slidenum">
              <a:rPr lang="en-US" altLang="ja-JP"/>
              <a:pPr>
                <a:defRPr/>
              </a:pPr>
              <a:t>‹#›</a:t>
            </a:fld>
            <a:endParaRPr lang="en-US" altLang="ja-JP"/>
          </a:p>
        </p:txBody>
      </p:sp>
    </p:spTree>
    <p:extLst>
      <p:ext uri="{BB962C8B-B14F-4D97-AF65-F5344CB8AC3E}">
        <p14:creationId xmlns:p14="http://schemas.microsoft.com/office/powerpoint/2010/main" val="174446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2837C74-18AC-48D2-9A39-C66D2AE44710}" type="slidenum">
              <a:rPr lang="en-US" altLang="ja-JP"/>
              <a:pPr>
                <a:defRPr/>
              </a:pPr>
              <a:t>‹#›</a:t>
            </a:fld>
            <a:endParaRPr lang="en-US" altLang="ja-JP"/>
          </a:p>
        </p:txBody>
      </p:sp>
    </p:spTree>
    <p:extLst>
      <p:ext uri="{BB962C8B-B14F-4D97-AF65-F5344CB8AC3E}">
        <p14:creationId xmlns:p14="http://schemas.microsoft.com/office/powerpoint/2010/main" val="3132561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AA9CD85-1B6F-4D1A-975D-D141E9ADE44D}" type="slidenum">
              <a:rPr lang="en-US" altLang="ja-JP"/>
              <a:pPr>
                <a:defRPr/>
              </a:pPr>
              <a:t>‹#›</a:t>
            </a:fld>
            <a:endParaRPr lang="en-US" altLang="ja-JP"/>
          </a:p>
        </p:txBody>
      </p:sp>
    </p:spTree>
    <p:extLst>
      <p:ext uri="{BB962C8B-B14F-4D97-AF65-F5344CB8AC3E}">
        <p14:creationId xmlns:p14="http://schemas.microsoft.com/office/powerpoint/2010/main" val="4043621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1F957709-89D9-41B8-8465-BF65EF3047FC}" type="slidenum">
              <a:rPr lang="en-US" altLang="ja-JP"/>
              <a:pPr>
                <a:defRPr/>
              </a:pPr>
              <a:t>‹#›</a:t>
            </a:fld>
            <a:endParaRPr lang="en-US" altLang="ja-JP"/>
          </a:p>
        </p:txBody>
      </p:sp>
    </p:spTree>
    <p:extLst>
      <p:ext uri="{BB962C8B-B14F-4D97-AF65-F5344CB8AC3E}">
        <p14:creationId xmlns:p14="http://schemas.microsoft.com/office/powerpoint/2010/main" val="329674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6F2F6235-5F87-420A-AD2B-BD7B1D9B811B}" type="slidenum">
              <a:rPr lang="en-US" altLang="ja-JP"/>
              <a:pPr>
                <a:defRPr/>
              </a:pPr>
              <a:t>‹#›</a:t>
            </a:fld>
            <a:endParaRPr lang="en-US" altLang="ja-JP"/>
          </a:p>
        </p:txBody>
      </p:sp>
    </p:spTree>
    <p:extLst>
      <p:ext uri="{BB962C8B-B14F-4D97-AF65-F5344CB8AC3E}">
        <p14:creationId xmlns:p14="http://schemas.microsoft.com/office/powerpoint/2010/main" val="2718406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3CDD90E9-8ADA-41B3-A3FB-502894AF02FD}" type="slidenum">
              <a:rPr lang="en-US" altLang="ja-JP"/>
              <a:pPr>
                <a:defRPr/>
              </a:pPr>
              <a:t>‹#›</a:t>
            </a:fld>
            <a:endParaRPr lang="en-US" altLang="ja-JP"/>
          </a:p>
        </p:txBody>
      </p:sp>
    </p:spTree>
    <p:extLst>
      <p:ext uri="{BB962C8B-B14F-4D97-AF65-F5344CB8AC3E}">
        <p14:creationId xmlns:p14="http://schemas.microsoft.com/office/powerpoint/2010/main" val="1689294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28EBB1F-A6E7-4886-BAB9-54F1D2AF127E}" type="slidenum">
              <a:rPr lang="en-US" altLang="ja-JP"/>
              <a:pPr>
                <a:defRPr/>
              </a:pPr>
              <a:t>‹#›</a:t>
            </a:fld>
            <a:endParaRPr lang="en-US" altLang="ja-JP"/>
          </a:p>
        </p:txBody>
      </p:sp>
    </p:spTree>
    <p:extLst>
      <p:ext uri="{BB962C8B-B14F-4D97-AF65-F5344CB8AC3E}">
        <p14:creationId xmlns:p14="http://schemas.microsoft.com/office/powerpoint/2010/main" val="1487435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1E88917-3AC4-4C77-AFA9-AC777275399E}" type="slidenum">
              <a:rPr lang="en-US" altLang="ja-JP"/>
              <a:pPr>
                <a:defRPr/>
              </a:pPr>
              <a:t>‹#›</a:t>
            </a:fld>
            <a:endParaRPr lang="en-US" altLang="ja-JP"/>
          </a:p>
        </p:txBody>
      </p:sp>
    </p:spTree>
    <p:extLst>
      <p:ext uri="{BB962C8B-B14F-4D97-AF65-F5344CB8AC3E}">
        <p14:creationId xmlns:p14="http://schemas.microsoft.com/office/powerpoint/2010/main" val="176781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18138818-1D30-41C6-96C7-BEA376F9F0AB}"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549275"/>
            <a:ext cx="7772400" cy="1223963"/>
          </a:xfrm>
        </p:spPr>
        <p:txBody>
          <a:bodyPr/>
          <a:lstStyle/>
          <a:p>
            <a:pPr eaLnBrk="1" hangingPunct="1"/>
            <a:r>
              <a:rPr lang="ja-JP" altLang="en-US" sz="4000" smtClean="0"/>
              <a:t>Ｈ</a:t>
            </a:r>
            <a:r>
              <a:rPr lang="en-US" altLang="ja-JP" sz="4000" smtClean="0"/>
              <a:t>2</a:t>
            </a:r>
            <a:r>
              <a:rPr lang="ja-JP" altLang="en-US" sz="4000" smtClean="0"/>
              <a:t>７　安全推進講習会</a:t>
            </a:r>
          </a:p>
        </p:txBody>
      </p:sp>
      <p:sp>
        <p:nvSpPr>
          <p:cNvPr id="2051" name="Rectangle 3"/>
          <p:cNvSpPr>
            <a:spLocks noGrp="1" noChangeArrowheads="1"/>
          </p:cNvSpPr>
          <p:nvPr>
            <p:ph type="subTitle" idx="1"/>
          </p:nvPr>
        </p:nvSpPr>
        <p:spPr>
          <a:xfrm>
            <a:off x="1476375" y="4941888"/>
            <a:ext cx="6400800" cy="1752600"/>
          </a:xfrm>
        </p:spPr>
        <p:txBody>
          <a:bodyPr/>
          <a:lstStyle/>
          <a:p>
            <a:pPr eaLnBrk="1" hangingPunct="1"/>
            <a:r>
              <a:rPr lang="ja-JP" altLang="en-US" dirty="0" smtClean="0"/>
              <a:t>（財）日本ラグビーフットボール協会</a:t>
            </a:r>
          </a:p>
          <a:p>
            <a:pPr eaLnBrk="1" hangingPunct="1"/>
            <a:r>
              <a:rPr lang="ja-JP" altLang="en-US" dirty="0" smtClean="0"/>
              <a:t>安全対策委員会</a:t>
            </a:r>
          </a:p>
        </p:txBody>
      </p:sp>
      <p:pic>
        <p:nvPicPr>
          <p:cNvPr id="2052" name="Picture 4" descr="ジャー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9138"/>
            <a:ext cx="914400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ja-JP" altLang="en-US" b="1" dirty="0" smtClean="0"/>
              <a:t>試合後・けがした時</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クールダウン</a:t>
            </a:r>
            <a:r>
              <a:rPr lang="ja-JP" altLang="en-US" dirty="0"/>
              <a:t>と</a:t>
            </a:r>
            <a:r>
              <a:rPr lang="ja-JP" altLang="en-US" dirty="0" smtClean="0"/>
              <a:t>リカバリー</a:t>
            </a:r>
            <a:endParaRPr lang="en-US" altLang="ja-JP" dirty="0" smtClean="0"/>
          </a:p>
          <a:p>
            <a:r>
              <a:rPr lang="ja-JP" altLang="en-US" dirty="0"/>
              <a:t>傷害</a:t>
            </a:r>
            <a:r>
              <a:rPr lang="ja-JP" altLang="en-US" dirty="0" smtClean="0"/>
              <a:t>管理</a:t>
            </a:r>
            <a:endParaRPr kumimoji="1" lang="ja-JP" altLang="en-US" dirty="0"/>
          </a:p>
        </p:txBody>
      </p:sp>
      <p:pic>
        <p:nvPicPr>
          <p:cNvPr id="4" name="コンテンツ プレースホルダー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788024" y="4339431"/>
            <a:ext cx="345757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3390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226" y="735217"/>
            <a:ext cx="4536504" cy="1278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196226" y="352627"/>
            <a:ext cx="1584176" cy="369332"/>
          </a:xfrm>
          <a:prstGeom prst="rect">
            <a:avLst/>
          </a:prstGeom>
          <a:noFill/>
        </p:spPr>
        <p:txBody>
          <a:bodyPr wrap="square" rtlCol="0">
            <a:spAutoFit/>
          </a:bodyPr>
          <a:lstStyle/>
          <a:p>
            <a:r>
              <a:rPr kumimoji="1" lang="ja-JP" altLang="en-US" b="1" dirty="0" smtClean="0">
                <a:solidFill>
                  <a:srgbClr val="FF0000"/>
                </a:solidFill>
              </a:rPr>
              <a:t>クールダウン</a:t>
            </a:r>
            <a:endParaRPr kumimoji="1" lang="ja-JP" altLang="en-US" b="1" dirty="0">
              <a:solidFill>
                <a:srgbClr val="FF0000"/>
              </a:solidFill>
            </a:endParaRPr>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400" y="4022995"/>
            <a:ext cx="7052082" cy="767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949" y="5445224"/>
            <a:ext cx="6513954"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400" y="2636912"/>
            <a:ext cx="6992409" cy="784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196226" y="2276872"/>
            <a:ext cx="1999510" cy="369332"/>
          </a:xfrm>
          <a:prstGeom prst="rect">
            <a:avLst/>
          </a:prstGeom>
          <a:noFill/>
        </p:spPr>
        <p:txBody>
          <a:bodyPr wrap="square" rtlCol="0">
            <a:spAutoFit/>
          </a:bodyPr>
          <a:lstStyle/>
          <a:p>
            <a:r>
              <a:rPr kumimoji="1" lang="ja-JP" altLang="en-US" b="1" dirty="0" smtClean="0">
                <a:solidFill>
                  <a:srgbClr val="FF0000"/>
                </a:solidFill>
              </a:rPr>
              <a:t>ＴＯＴＡＰＳ</a:t>
            </a:r>
            <a:endParaRPr kumimoji="1" lang="ja-JP" altLang="en-US" b="1" dirty="0">
              <a:solidFill>
                <a:srgbClr val="FF0000"/>
              </a:solidFill>
            </a:endParaRPr>
          </a:p>
        </p:txBody>
      </p:sp>
      <p:sp>
        <p:nvSpPr>
          <p:cNvPr id="6" name="テキスト ボックス 5"/>
          <p:cNvSpPr txBox="1"/>
          <p:nvPr/>
        </p:nvSpPr>
        <p:spPr>
          <a:xfrm>
            <a:off x="196226" y="3717032"/>
            <a:ext cx="1999510" cy="369332"/>
          </a:xfrm>
          <a:prstGeom prst="rect">
            <a:avLst/>
          </a:prstGeom>
          <a:noFill/>
        </p:spPr>
        <p:txBody>
          <a:bodyPr wrap="square" rtlCol="0">
            <a:spAutoFit/>
          </a:bodyPr>
          <a:lstStyle/>
          <a:p>
            <a:r>
              <a:rPr kumimoji="1" lang="ja-JP" altLang="en-US" b="1" dirty="0" smtClean="0">
                <a:solidFill>
                  <a:srgbClr val="FF0000"/>
                </a:solidFill>
              </a:rPr>
              <a:t>ＰＲＩＣＥＤ</a:t>
            </a:r>
            <a:endParaRPr kumimoji="1" lang="ja-JP" altLang="en-US" b="1" dirty="0">
              <a:solidFill>
                <a:srgbClr val="FF0000"/>
              </a:solidFill>
            </a:endParaRPr>
          </a:p>
        </p:txBody>
      </p:sp>
      <p:sp>
        <p:nvSpPr>
          <p:cNvPr id="7" name="テキスト ボックス 6"/>
          <p:cNvSpPr txBox="1"/>
          <p:nvPr/>
        </p:nvSpPr>
        <p:spPr>
          <a:xfrm>
            <a:off x="227949" y="5085184"/>
            <a:ext cx="1967787" cy="369332"/>
          </a:xfrm>
          <a:prstGeom prst="rect">
            <a:avLst/>
          </a:prstGeom>
          <a:noFill/>
        </p:spPr>
        <p:txBody>
          <a:bodyPr wrap="square" rtlCol="0">
            <a:spAutoFit/>
          </a:bodyPr>
          <a:lstStyle/>
          <a:p>
            <a:r>
              <a:rPr kumimoji="1" lang="ja-JP" altLang="en-US" b="1" dirty="0" smtClean="0">
                <a:solidFill>
                  <a:srgbClr val="FF0000"/>
                </a:solidFill>
              </a:rPr>
              <a:t>ＨＡＲＭ</a:t>
            </a:r>
            <a:endParaRPr kumimoji="1" lang="ja-JP" altLang="en-US" b="1" dirty="0">
              <a:solidFill>
                <a:srgbClr val="FF0000"/>
              </a:solidFill>
            </a:endParaRPr>
          </a:p>
        </p:txBody>
      </p:sp>
    </p:spTree>
    <p:extLst>
      <p:ext uri="{BB962C8B-B14F-4D97-AF65-F5344CB8AC3E}">
        <p14:creationId xmlns:p14="http://schemas.microsoft.com/office/powerpoint/2010/main" val="31392017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solidFill>
            <a:schemeClr val="accent2"/>
          </a:solidFill>
        </p:spPr>
        <p:txBody>
          <a:bodyPr/>
          <a:lstStyle/>
          <a:p>
            <a:r>
              <a:rPr lang="ja-JP" altLang="en-US" dirty="0">
                <a:solidFill>
                  <a:schemeClr val="bg1"/>
                </a:solidFill>
              </a:rPr>
              <a:t>２</a:t>
            </a:r>
            <a:r>
              <a:rPr lang="ja-JP" altLang="en-US" dirty="0" smtClean="0">
                <a:solidFill>
                  <a:schemeClr val="bg1"/>
                </a:solidFill>
              </a:rPr>
              <a:t>．講習の意図</a:t>
            </a:r>
          </a:p>
        </p:txBody>
      </p:sp>
      <p:sp>
        <p:nvSpPr>
          <p:cNvPr id="5123" name="Rectangle 3"/>
          <p:cNvSpPr>
            <a:spLocks noGrp="1" noChangeArrowheads="1"/>
          </p:cNvSpPr>
          <p:nvPr>
            <p:ph type="body" idx="1"/>
          </p:nvPr>
        </p:nvSpPr>
        <p:spPr>
          <a:xfrm>
            <a:off x="457200" y="1600200"/>
            <a:ext cx="8435975" cy="4525963"/>
          </a:xfrm>
        </p:spPr>
        <p:txBody>
          <a:bodyPr/>
          <a:lstStyle/>
          <a:p>
            <a:pPr>
              <a:buFontTx/>
              <a:buNone/>
            </a:pPr>
            <a:r>
              <a:rPr lang="ja-JP" altLang="en-US" sz="4800" dirty="0" smtClean="0"/>
              <a:t>　</a:t>
            </a:r>
          </a:p>
          <a:p>
            <a:pPr>
              <a:buNone/>
            </a:pPr>
            <a:r>
              <a:rPr lang="ja-JP" altLang="en-US" sz="4800" dirty="0" smtClean="0"/>
              <a:t>　安全対策の各チーム内での浸透方法について考える。</a:t>
            </a:r>
            <a:r>
              <a:rPr lang="ja-JP" altLang="en-US" dirty="0" smtClean="0"/>
              <a:t>　</a:t>
            </a:r>
          </a:p>
          <a:p>
            <a:pPr>
              <a:buFontTx/>
              <a:buNone/>
            </a:pPr>
            <a:endParaRPr lang="ja-JP" altLang="en-US" dirty="0" smtClean="0"/>
          </a:p>
          <a:p>
            <a:pPr>
              <a:buFontTx/>
              <a:buNone/>
            </a:pPr>
            <a:endParaRPr lang="ja-JP" altLang="en-US" dirty="0" smtClean="0"/>
          </a:p>
        </p:txBody>
      </p:sp>
    </p:spTree>
    <p:extLst>
      <p:ext uri="{BB962C8B-B14F-4D97-AF65-F5344CB8AC3E}">
        <p14:creationId xmlns:p14="http://schemas.microsoft.com/office/powerpoint/2010/main" val="3713572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solidFill>
            <a:schemeClr val="accent2"/>
          </a:solidFill>
        </p:spPr>
        <p:txBody>
          <a:bodyPr/>
          <a:lstStyle/>
          <a:p>
            <a:r>
              <a:rPr lang="ja-JP" altLang="en-US" dirty="0">
                <a:solidFill>
                  <a:schemeClr val="bg1"/>
                </a:solidFill>
              </a:rPr>
              <a:t>３</a:t>
            </a:r>
            <a:r>
              <a:rPr lang="ja-JP" altLang="en-US" dirty="0" smtClean="0">
                <a:solidFill>
                  <a:schemeClr val="bg1"/>
                </a:solidFill>
              </a:rPr>
              <a:t>．重症事故統計</a:t>
            </a:r>
            <a:endParaRPr lang="ja-JP" altLang="en-US" sz="3600" dirty="0" smtClean="0">
              <a:solidFill>
                <a:schemeClr val="bg1"/>
              </a:solidFill>
            </a:endParaRPr>
          </a:p>
        </p:txBody>
      </p:sp>
      <p:sp>
        <p:nvSpPr>
          <p:cNvPr id="4100" name="Text Box 4"/>
          <p:cNvSpPr txBox="1">
            <a:spLocks noChangeArrowheads="1"/>
          </p:cNvSpPr>
          <p:nvPr/>
        </p:nvSpPr>
        <p:spPr bwMode="auto">
          <a:xfrm>
            <a:off x="755650" y="1844675"/>
            <a:ext cx="74898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a:p>
          <a:p>
            <a:pPr eaLnBrk="1" hangingPunct="1">
              <a:spcBef>
                <a:spcPct val="0"/>
              </a:spcBef>
              <a:buFontTx/>
              <a:buNone/>
            </a:pPr>
            <a:endParaRPr lang="en-US" altLang="ja-JP" sz="1800"/>
          </a:p>
        </p:txBody>
      </p:sp>
      <p:sp>
        <p:nvSpPr>
          <p:cNvPr id="2" name="コンテンツ プレースホルダー 1"/>
          <p:cNvSpPr>
            <a:spLocks noGrp="1"/>
          </p:cNvSpPr>
          <p:nvPr>
            <p:ph idx="1"/>
          </p:nvPr>
        </p:nvSpPr>
        <p:spPr>
          <a:xfrm>
            <a:off x="457200" y="1600200"/>
            <a:ext cx="8229600" cy="4781128"/>
          </a:xfrm>
        </p:spPr>
        <p:txBody>
          <a:bodyPr/>
          <a:lstStyle/>
          <a:p>
            <a:pPr marL="0" indent="0" eaLnBrk="1" hangingPunct="1">
              <a:buFontTx/>
              <a:buNone/>
              <a:defRPr/>
            </a:pPr>
            <a:r>
              <a:rPr lang="ja-JP" altLang="en-US" sz="2800" dirty="0" smtClean="0"/>
              <a:t>○Ｈ</a:t>
            </a:r>
            <a:r>
              <a:rPr lang="en-US" altLang="ja-JP" sz="2800" dirty="0" smtClean="0"/>
              <a:t>26</a:t>
            </a:r>
            <a:r>
              <a:rPr lang="ja-JP" altLang="en-US" sz="2800" dirty="0" smtClean="0"/>
              <a:t>年度重症事故　ＪＲＦＵ内　　１１件</a:t>
            </a:r>
            <a:endParaRPr lang="en-US" altLang="ja-JP" sz="2800" dirty="0" smtClean="0"/>
          </a:p>
          <a:p>
            <a:pPr marL="0" indent="0" eaLnBrk="1" hangingPunct="1">
              <a:buFontTx/>
              <a:buNone/>
              <a:defRPr/>
            </a:pPr>
            <a:r>
              <a:rPr lang="ja-JP" altLang="en-US" dirty="0"/>
              <a:t>　　</a:t>
            </a:r>
            <a:r>
              <a:rPr lang="ja-JP" altLang="en-US" sz="2400" dirty="0" smtClean="0"/>
              <a:t>内訳：頭部外傷７件、頸髄損傷４件</a:t>
            </a:r>
            <a:endParaRPr lang="en-US" altLang="ja-JP" sz="2400" dirty="0" smtClean="0"/>
          </a:p>
          <a:p>
            <a:pPr marL="0" indent="0" eaLnBrk="1" hangingPunct="1">
              <a:buFontTx/>
              <a:buNone/>
              <a:defRPr/>
            </a:pPr>
            <a:r>
              <a:rPr lang="ja-JP" altLang="en-US" sz="2400" dirty="0"/>
              <a:t>　</a:t>
            </a:r>
            <a:r>
              <a:rPr lang="ja-JP" altLang="en-US" sz="2400" dirty="0" smtClean="0"/>
              <a:t>　　　　　タックルして（</a:t>
            </a:r>
            <a:r>
              <a:rPr lang="en-US" altLang="ja-JP" sz="2400" dirty="0" smtClean="0"/>
              <a:t>64</a:t>
            </a:r>
            <a:r>
              <a:rPr lang="ja-JP" altLang="en-US" sz="2400" dirty="0" smtClean="0"/>
              <a:t>％）、ラック（</a:t>
            </a:r>
            <a:r>
              <a:rPr lang="en-US" altLang="ja-JP" sz="2400" dirty="0" smtClean="0"/>
              <a:t>18</a:t>
            </a:r>
            <a:r>
              <a:rPr lang="ja-JP" altLang="en-US" sz="2400" dirty="0" smtClean="0"/>
              <a:t>％）</a:t>
            </a:r>
            <a:endParaRPr lang="en-US" altLang="ja-JP" sz="2400" dirty="0" smtClean="0"/>
          </a:p>
          <a:p>
            <a:pPr marL="0" indent="0" eaLnBrk="1" hangingPunct="1">
              <a:buFontTx/>
              <a:buNone/>
              <a:defRPr/>
            </a:pPr>
            <a:r>
              <a:rPr lang="ja-JP" altLang="en-US" sz="2400" dirty="0"/>
              <a:t>　</a:t>
            </a:r>
            <a:r>
              <a:rPr lang="ja-JP" altLang="en-US" sz="2400" dirty="0" smtClean="0"/>
              <a:t>　　　　　大学（</a:t>
            </a:r>
            <a:r>
              <a:rPr lang="en-US" altLang="ja-JP" sz="2400" dirty="0" smtClean="0"/>
              <a:t>46</a:t>
            </a:r>
            <a:r>
              <a:rPr lang="ja-JP" altLang="en-US" sz="2400" dirty="0" smtClean="0"/>
              <a:t>％）、高校（</a:t>
            </a:r>
            <a:r>
              <a:rPr lang="en-US" altLang="ja-JP" sz="2400" dirty="0" smtClean="0"/>
              <a:t>27</a:t>
            </a:r>
            <a:r>
              <a:rPr lang="ja-JP" altLang="en-US" sz="2400" dirty="0" smtClean="0"/>
              <a:t>％）、クラブ（</a:t>
            </a:r>
            <a:r>
              <a:rPr lang="en-US" altLang="ja-JP" sz="2400" dirty="0" smtClean="0"/>
              <a:t>18</a:t>
            </a:r>
            <a:r>
              <a:rPr lang="ja-JP" altLang="en-US" sz="2400" dirty="0" smtClean="0"/>
              <a:t>％）</a:t>
            </a:r>
            <a:endParaRPr lang="en-US" altLang="ja-JP" sz="2400" dirty="0"/>
          </a:p>
          <a:p>
            <a:pPr marL="0" indent="0" eaLnBrk="1" hangingPunct="1">
              <a:buFontTx/>
              <a:buNone/>
              <a:defRPr/>
            </a:pPr>
            <a:r>
              <a:rPr lang="ja-JP" altLang="en-US" sz="2800" dirty="0" smtClean="0"/>
              <a:t>○</a:t>
            </a:r>
            <a:r>
              <a:rPr lang="ja-JP" altLang="en-US" sz="2800" dirty="0"/>
              <a:t>文部</a:t>
            </a:r>
            <a:r>
              <a:rPr lang="ja-JP" altLang="en-US" sz="2800" dirty="0" smtClean="0"/>
              <a:t>科学省　中学・高校運動部</a:t>
            </a:r>
            <a:r>
              <a:rPr lang="ja-JP" altLang="en-US" dirty="0"/>
              <a:t>　　</a:t>
            </a:r>
            <a:endParaRPr lang="en-US" altLang="ja-JP" dirty="0" smtClean="0"/>
          </a:p>
          <a:p>
            <a:pPr marL="0" indent="0" eaLnBrk="1" hangingPunct="1">
              <a:buFontTx/>
              <a:buNone/>
              <a:defRPr/>
            </a:pPr>
            <a:r>
              <a:rPr lang="ja-JP" altLang="en-US" sz="2400" dirty="0"/>
              <a:t>　</a:t>
            </a:r>
            <a:r>
              <a:rPr lang="ja-JP" altLang="en-US" sz="2400" dirty="0" smtClean="0"/>
              <a:t>　　発生数：柔道（５０）、野球（</a:t>
            </a:r>
            <a:r>
              <a:rPr lang="en-US" altLang="ja-JP" sz="2400" dirty="0" smtClean="0"/>
              <a:t>35</a:t>
            </a:r>
            <a:r>
              <a:rPr lang="ja-JP" altLang="en-US" sz="2400" dirty="0" smtClean="0"/>
              <a:t>）、バスケットボール（</a:t>
            </a:r>
            <a:r>
              <a:rPr lang="en-US" altLang="ja-JP" sz="2400" dirty="0" smtClean="0"/>
              <a:t>33</a:t>
            </a:r>
            <a:r>
              <a:rPr lang="ja-JP" altLang="en-US" sz="2400" dirty="0" smtClean="0"/>
              <a:t>）</a:t>
            </a:r>
            <a:endParaRPr lang="en-US" altLang="ja-JP" sz="2400" dirty="0" smtClean="0"/>
          </a:p>
          <a:p>
            <a:pPr marL="0" indent="0" eaLnBrk="1" hangingPunct="1">
              <a:buFontTx/>
              <a:buNone/>
              <a:defRPr/>
            </a:pPr>
            <a:r>
              <a:rPr lang="ja-JP" altLang="en-US" sz="2400" dirty="0"/>
              <a:t>　</a:t>
            </a:r>
            <a:r>
              <a:rPr lang="ja-JP" altLang="en-US" sz="2400" dirty="0" smtClean="0"/>
              <a:t>　　　　　　　</a:t>
            </a:r>
            <a:r>
              <a:rPr lang="ja-JP" altLang="en-US" sz="2400" dirty="0" smtClean="0">
                <a:solidFill>
                  <a:srgbClr val="FF0000"/>
                </a:solidFill>
              </a:rPr>
              <a:t>ラグビー（</a:t>
            </a:r>
            <a:r>
              <a:rPr lang="en-US" altLang="ja-JP" sz="2400" dirty="0" smtClean="0">
                <a:solidFill>
                  <a:srgbClr val="FF0000"/>
                </a:solidFill>
              </a:rPr>
              <a:t>31</a:t>
            </a:r>
            <a:r>
              <a:rPr lang="ja-JP" altLang="en-US" sz="2400" dirty="0" smtClean="0">
                <a:solidFill>
                  <a:srgbClr val="FF0000"/>
                </a:solidFill>
              </a:rPr>
              <a:t>）</a:t>
            </a:r>
            <a:endParaRPr lang="en-US" altLang="ja-JP" sz="2400" dirty="0" smtClean="0">
              <a:solidFill>
                <a:srgbClr val="FF0000"/>
              </a:solidFill>
            </a:endParaRPr>
          </a:p>
          <a:p>
            <a:pPr marL="0" indent="0" eaLnBrk="1" hangingPunct="1">
              <a:buFontTx/>
              <a:buNone/>
              <a:defRPr/>
            </a:pPr>
            <a:r>
              <a:rPr lang="ja-JP" altLang="en-US" sz="2400" dirty="0"/>
              <a:t>　</a:t>
            </a:r>
            <a:r>
              <a:rPr lang="ja-JP" altLang="en-US" sz="2400" dirty="0" smtClean="0"/>
              <a:t>　　発生頻度：自転車（</a:t>
            </a:r>
            <a:r>
              <a:rPr lang="en-US" altLang="ja-JP" sz="2400" dirty="0" smtClean="0"/>
              <a:t>29.29</a:t>
            </a:r>
            <a:r>
              <a:rPr lang="ja-JP" altLang="en-US" sz="2400" dirty="0" smtClean="0"/>
              <a:t>）、ボクシング（</a:t>
            </a:r>
            <a:r>
              <a:rPr lang="en-US" altLang="ja-JP" sz="2400" dirty="0" smtClean="0"/>
              <a:t>18.13</a:t>
            </a:r>
            <a:r>
              <a:rPr lang="ja-JP" altLang="en-US" sz="2400" dirty="0" smtClean="0"/>
              <a:t>）</a:t>
            </a:r>
            <a:endParaRPr lang="en-US" altLang="ja-JP" sz="2400" dirty="0" smtClean="0"/>
          </a:p>
          <a:p>
            <a:pPr marL="0" indent="0" eaLnBrk="1" hangingPunct="1">
              <a:buFontTx/>
              <a:buNone/>
              <a:defRPr/>
            </a:pPr>
            <a:r>
              <a:rPr lang="ja-JP" altLang="en-US" sz="2400" dirty="0"/>
              <a:t>　</a:t>
            </a:r>
            <a:r>
              <a:rPr lang="ja-JP" altLang="en-US" sz="2400" dirty="0" smtClean="0"/>
              <a:t>　　　　　　　　　</a:t>
            </a:r>
            <a:r>
              <a:rPr lang="ja-JP" altLang="en-US" sz="2400" dirty="0" smtClean="0">
                <a:solidFill>
                  <a:srgbClr val="FF0000"/>
                </a:solidFill>
              </a:rPr>
              <a:t>ラグビー（</a:t>
            </a:r>
            <a:r>
              <a:rPr lang="en-US" altLang="ja-JP" sz="2400" dirty="0" smtClean="0">
                <a:solidFill>
                  <a:srgbClr val="FF0000"/>
                </a:solidFill>
              </a:rPr>
              <a:t>7.30</a:t>
            </a:r>
            <a:r>
              <a:rPr lang="ja-JP" altLang="en-US" sz="2400" dirty="0" smtClean="0">
                <a:solidFill>
                  <a:srgbClr val="FF0000"/>
                </a:solidFill>
              </a:rPr>
              <a:t>）</a:t>
            </a:r>
            <a:r>
              <a:rPr lang="ja-JP" altLang="en-US" sz="2400" dirty="0" smtClean="0"/>
              <a:t>、柔道（</a:t>
            </a:r>
            <a:r>
              <a:rPr lang="en-US" altLang="ja-JP" sz="2400" dirty="0" smtClean="0"/>
              <a:t>4.81</a:t>
            </a:r>
            <a:r>
              <a:rPr lang="ja-JP" altLang="en-US" sz="2400" dirty="0" smtClean="0"/>
              <a:t>）</a:t>
            </a:r>
            <a:endParaRPr lang="en-US" altLang="ja-JP" sz="2400" dirty="0" smtClean="0"/>
          </a:p>
          <a:p>
            <a:pPr marL="0" indent="0" eaLnBrk="1" hangingPunct="1">
              <a:buFontTx/>
              <a:buNone/>
              <a:defRPr/>
            </a:pPr>
            <a:r>
              <a:rPr lang="ja-JP" altLang="en-US" sz="1400" b="1" dirty="0" smtClean="0"/>
              <a:t>　　　　</a:t>
            </a:r>
            <a:endParaRPr lang="en-US" altLang="ja-JP" sz="1400" b="1" dirty="0" smtClean="0"/>
          </a:p>
          <a:p>
            <a:pPr marL="0" indent="0" eaLnBrk="1" hangingPunct="1">
              <a:buFontTx/>
              <a:buNone/>
              <a:defRPr/>
            </a:pPr>
            <a:r>
              <a:rPr lang="ja-JP" altLang="en-US" sz="1400" b="1" dirty="0"/>
              <a:t>　</a:t>
            </a:r>
            <a:r>
              <a:rPr lang="ja-JP" altLang="en-US" sz="1400" b="1" dirty="0" smtClean="0"/>
              <a:t>　　　　　　　　　　　　　　　　　　　「学校における体育活動中の事故防止について</a:t>
            </a:r>
            <a:r>
              <a:rPr lang="en-US" altLang="ja-JP" sz="1400" b="1" dirty="0" smtClean="0"/>
              <a:t>(</a:t>
            </a:r>
            <a:r>
              <a:rPr lang="ja-JP" altLang="en-US" sz="1400" b="1" dirty="0" smtClean="0"/>
              <a:t>平成</a:t>
            </a:r>
            <a:r>
              <a:rPr lang="en-US" altLang="ja-JP" sz="1400" b="1" dirty="0" smtClean="0"/>
              <a:t>24</a:t>
            </a:r>
            <a:r>
              <a:rPr lang="ja-JP" altLang="en-US" sz="1400" b="1" dirty="0" smtClean="0"/>
              <a:t>年７月）」より</a:t>
            </a:r>
            <a:endParaRPr lang="en-US" altLang="ja-JP" sz="1400" b="1" dirty="0"/>
          </a:p>
          <a:p>
            <a:pPr marL="0" indent="0">
              <a:buNone/>
            </a:pPr>
            <a:endParaRPr kumimoji="1" lang="ja-JP" altLang="en-US" dirty="0"/>
          </a:p>
        </p:txBody>
      </p:sp>
    </p:spTree>
    <p:extLst>
      <p:ext uri="{BB962C8B-B14F-4D97-AF65-F5344CB8AC3E}">
        <p14:creationId xmlns:p14="http://schemas.microsoft.com/office/powerpoint/2010/main" val="12327434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コンテンツ プレースホルダー 4"/>
          <p:cNvSpPr>
            <a:spLocks noGrp="1"/>
          </p:cNvSpPr>
          <p:nvPr>
            <p:ph idx="1"/>
          </p:nvPr>
        </p:nvSpPr>
        <p:spPr>
          <a:xfrm>
            <a:off x="250825" y="2636838"/>
            <a:ext cx="8642350" cy="3816498"/>
          </a:xfrm>
          <a:ln w="57150">
            <a:solidFill>
              <a:srgbClr val="000099"/>
            </a:solidFill>
            <a:miter lim="800000"/>
            <a:headEnd/>
            <a:tailEnd/>
          </a:ln>
        </p:spPr>
        <p:txBody>
          <a:bodyPr/>
          <a:lstStyle/>
          <a:p>
            <a:pPr marL="0" indent="0" eaLnBrk="1" hangingPunct="1">
              <a:buNone/>
            </a:pPr>
            <a:r>
              <a:rPr lang="ja-JP" altLang="en-US" sz="4800" dirty="0" smtClean="0"/>
              <a:t>重症事故が発生するとどうのようになるでしょうか？安全対策の必要性をプレーヤー、指導者、家族、チーム、協会という立場から話し合ってください。</a:t>
            </a:r>
            <a:endParaRPr lang="en-US" altLang="ja-JP" sz="4800" dirty="0" smtClean="0"/>
          </a:p>
          <a:p>
            <a:pPr marL="0" indent="0" eaLnBrk="1" hangingPunct="1">
              <a:buFontTx/>
              <a:buNone/>
            </a:pPr>
            <a:endParaRPr lang="en-US" altLang="ja-JP" sz="4800" dirty="0" smtClean="0"/>
          </a:p>
        </p:txBody>
      </p:sp>
      <p:sp>
        <p:nvSpPr>
          <p:cNvPr id="5" name="Rectangle 2"/>
          <p:cNvSpPr>
            <a:spLocks noGrp="1" noChangeArrowheads="1"/>
          </p:cNvSpPr>
          <p:nvPr>
            <p:ph type="title"/>
          </p:nvPr>
        </p:nvSpPr>
        <p:spPr>
          <a:xfrm>
            <a:off x="457200" y="274638"/>
            <a:ext cx="8229600" cy="1714202"/>
          </a:xfrm>
          <a:solidFill>
            <a:schemeClr val="accent2"/>
          </a:solidFill>
        </p:spPr>
        <p:txBody>
          <a:bodyPr/>
          <a:lstStyle/>
          <a:p>
            <a:r>
              <a:rPr lang="ja-JP" altLang="en-US" dirty="0" smtClean="0">
                <a:solidFill>
                  <a:schemeClr val="bg1"/>
                </a:solidFill>
              </a:rPr>
              <a:t>４．安全対策の必要性</a:t>
            </a:r>
            <a:r>
              <a:rPr lang="en-US" altLang="ja-JP" dirty="0" smtClean="0">
                <a:solidFill>
                  <a:schemeClr val="bg1"/>
                </a:solidFill>
              </a:rPr>
              <a:t/>
            </a:r>
            <a:br>
              <a:rPr lang="en-US" altLang="ja-JP" dirty="0" smtClean="0">
                <a:solidFill>
                  <a:schemeClr val="bg1"/>
                </a:solidFill>
              </a:rPr>
            </a:br>
            <a:r>
              <a:rPr lang="ja-JP" altLang="en-US" sz="3200" dirty="0">
                <a:solidFill>
                  <a:schemeClr val="bg1"/>
                </a:solidFill>
              </a:rPr>
              <a:t>（</a:t>
            </a:r>
            <a:r>
              <a:rPr lang="ja-JP" altLang="en-US" sz="3200" dirty="0" smtClean="0">
                <a:solidFill>
                  <a:schemeClr val="bg1"/>
                </a:solidFill>
              </a:rPr>
              <a:t>ワークショップ　２）</a:t>
            </a:r>
          </a:p>
        </p:txBody>
      </p:sp>
    </p:spTree>
    <p:extLst>
      <p:ext uri="{BB962C8B-B14F-4D97-AF65-F5344CB8AC3E}">
        <p14:creationId xmlns:p14="http://schemas.microsoft.com/office/powerpoint/2010/main" val="21715058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778098"/>
          </a:xfrm>
          <a:solidFill>
            <a:schemeClr val="accent2"/>
          </a:solidFill>
        </p:spPr>
        <p:txBody>
          <a:bodyPr/>
          <a:lstStyle/>
          <a:p>
            <a:r>
              <a:rPr lang="ja-JP" altLang="en-US" sz="3600" dirty="0" smtClean="0">
                <a:solidFill>
                  <a:schemeClr val="bg1"/>
                </a:solidFill>
              </a:rPr>
              <a:t>ワークショップで</a:t>
            </a:r>
            <a:r>
              <a:rPr lang="ja-JP" altLang="en-US" sz="3600" dirty="0">
                <a:solidFill>
                  <a:schemeClr val="bg1"/>
                </a:solidFill>
              </a:rPr>
              <a:t>提出</a:t>
            </a:r>
            <a:r>
              <a:rPr lang="ja-JP" altLang="en-US" sz="3600" dirty="0" smtClean="0">
                <a:solidFill>
                  <a:schemeClr val="bg1"/>
                </a:solidFill>
              </a:rPr>
              <a:t>された意見</a:t>
            </a:r>
          </a:p>
        </p:txBody>
      </p:sp>
      <p:sp>
        <p:nvSpPr>
          <p:cNvPr id="5123" name="Rectangle 3"/>
          <p:cNvSpPr>
            <a:spLocks noGrp="1" noChangeArrowheads="1"/>
          </p:cNvSpPr>
          <p:nvPr>
            <p:ph type="body" idx="1"/>
          </p:nvPr>
        </p:nvSpPr>
        <p:spPr>
          <a:xfrm>
            <a:off x="457200" y="1600200"/>
            <a:ext cx="8435975" cy="4525963"/>
          </a:xfrm>
        </p:spPr>
        <p:txBody>
          <a:bodyPr/>
          <a:lstStyle/>
          <a:p>
            <a:pPr>
              <a:buFontTx/>
              <a:buNone/>
            </a:pPr>
            <a:r>
              <a:rPr lang="ja-JP" altLang="en-US" sz="1800" b="1" dirty="0"/>
              <a:t>プレーヤー</a:t>
            </a:r>
            <a:r>
              <a:rPr lang="ja-JP" altLang="en-US" sz="1800" b="1" dirty="0" smtClean="0"/>
              <a:t>：</a:t>
            </a:r>
            <a:endParaRPr lang="en-US" altLang="ja-JP" sz="1800" b="1" dirty="0" smtClean="0"/>
          </a:p>
          <a:p>
            <a:pPr>
              <a:buFontTx/>
              <a:buNone/>
            </a:pPr>
            <a:r>
              <a:rPr lang="ja-JP" altLang="en-US" sz="1800" b="1" dirty="0"/>
              <a:t>指導者</a:t>
            </a:r>
            <a:r>
              <a:rPr lang="ja-JP" altLang="en-US" sz="1800" b="1" dirty="0" smtClean="0"/>
              <a:t>：</a:t>
            </a:r>
            <a:endParaRPr lang="en-US" altLang="ja-JP" sz="1800" b="1" dirty="0" smtClean="0"/>
          </a:p>
          <a:p>
            <a:pPr>
              <a:buFontTx/>
              <a:buNone/>
            </a:pPr>
            <a:r>
              <a:rPr lang="ja-JP" altLang="en-US" sz="1800" b="1" dirty="0" smtClean="0"/>
              <a:t>家族：</a:t>
            </a:r>
            <a:endParaRPr lang="en-US" altLang="ja-JP" sz="1800" b="1" dirty="0" smtClean="0"/>
          </a:p>
          <a:p>
            <a:pPr>
              <a:buFontTx/>
              <a:buNone/>
            </a:pPr>
            <a:r>
              <a:rPr lang="ja-JP" altLang="en-US" sz="1800" b="1" dirty="0" smtClean="0"/>
              <a:t>チーム：</a:t>
            </a:r>
            <a:endParaRPr lang="en-US" altLang="ja-JP" sz="1800" b="1" dirty="0" smtClean="0"/>
          </a:p>
          <a:p>
            <a:pPr>
              <a:buFontTx/>
              <a:buNone/>
            </a:pPr>
            <a:r>
              <a:rPr lang="ja-JP" altLang="en-US" sz="1800" b="1" dirty="0" smtClean="0"/>
              <a:t>協会：</a:t>
            </a:r>
            <a:endParaRPr lang="ja-JP" altLang="en-US" dirty="0" smtClean="0"/>
          </a:p>
          <a:p>
            <a:pPr>
              <a:buFontTx/>
              <a:buNone/>
            </a:pPr>
            <a:endParaRPr lang="ja-JP" altLang="en-US" dirty="0" smtClean="0"/>
          </a:p>
        </p:txBody>
      </p:sp>
    </p:spTree>
    <p:extLst>
      <p:ext uri="{BB962C8B-B14F-4D97-AF65-F5344CB8AC3E}">
        <p14:creationId xmlns:p14="http://schemas.microsoft.com/office/powerpoint/2010/main" val="5849050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1916832"/>
            <a:ext cx="8229600" cy="4525963"/>
          </a:xfrm>
        </p:spPr>
        <p:style>
          <a:lnRef idx="2">
            <a:schemeClr val="accent2"/>
          </a:lnRef>
          <a:fillRef idx="1">
            <a:schemeClr val="lt1"/>
          </a:fillRef>
          <a:effectRef idx="0">
            <a:schemeClr val="accent2"/>
          </a:effectRef>
          <a:fontRef idx="minor">
            <a:schemeClr val="dk1"/>
          </a:fontRef>
        </p:style>
        <p:txBody>
          <a:bodyPr/>
          <a:lstStyle/>
          <a:p>
            <a:pPr marL="0" indent="0">
              <a:buNone/>
            </a:pPr>
            <a:r>
              <a:rPr kumimoji="1" lang="ja-JP" altLang="en-US" dirty="0" smtClean="0"/>
              <a:t>１．治療：入院・手術</a:t>
            </a:r>
            <a:endParaRPr kumimoji="1" lang="en-US" altLang="ja-JP" dirty="0" smtClean="0"/>
          </a:p>
          <a:p>
            <a:pPr marL="0" indent="0">
              <a:buNone/>
            </a:pPr>
            <a:r>
              <a:rPr lang="ja-JP" altLang="en-US" dirty="0"/>
              <a:t>２</a:t>
            </a:r>
            <a:r>
              <a:rPr lang="ja-JP" altLang="en-US" dirty="0" smtClean="0"/>
              <a:t>．初期のリハビリ</a:t>
            </a:r>
            <a:r>
              <a:rPr lang="ja-JP" altLang="en-US" dirty="0"/>
              <a:t>と環境</a:t>
            </a:r>
            <a:r>
              <a:rPr lang="ja-JP" altLang="en-US" dirty="0" smtClean="0"/>
              <a:t>整備</a:t>
            </a:r>
            <a:endParaRPr lang="en-US" altLang="ja-JP" dirty="0" smtClean="0"/>
          </a:p>
          <a:p>
            <a:pPr marL="0" indent="0">
              <a:buNone/>
            </a:pPr>
            <a:r>
              <a:rPr kumimoji="1" lang="ja-JP" altLang="en-US" dirty="0" smtClean="0"/>
              <a:t>３．</a:t>
            </a:r>
            <a:r>
              <a:rPr lang="ja-JP" altLang="en-US" dirty="0" smtClean="0"/>
              <a:t>進学・復学・復職へのリハビリと環境整備</a:t>
            </a:r>
            <a:endParaRPr lang="en-US" altLang="ja-JP" dirty="0" smtClean="0"/>
          </a:p>
          <a:p>
            <a:pPr marL="0" indent="0">
              <a:buNone/>
            </a:pPr>
            <a:r>
              <a:rPr lang="ja-JP" altLang="en-US" dirty="0" smtClean="0"/>
              <a:t>４</a:t>
            </a:r>
            <a:r>
              <a:rPr kumimoji="1" lang="ja-JP" altLang="en-US" dirty="0" smtClean="0"/>
              <a:t>．復学・復職生活</a:t>
            </a:r>
            <a:endParaRPr kumimoji="1" lang="en-US" altLang="ja-JP" dirty="0" smtClean="0"/>
          </a:p>
          <a:p>
            <a:pPr marL="0" indent="0">
              <a:buNone/>
            </a:pPr>
            <a:r>
              <a:rPr lang="ja-JP" altLang="en-US" dirty="0" smtClean="0"/>
              <a:t>５．就職</a:t>
            </a:r>
            <a:endParaRPr lang="en-US" altLang="ja-JP" dirty="0" smtClean="0"/>
          </a:p>
          <a:p>
            <a:pPr marL="0" indent="0">
              <a:buNone/>
            </a:pPr>
            <a:r>
              <a:rPr lang="ja-JP" altLang="en-US" dirty="0" smtClean="0"/>
              <a:t>６</a:t>
            </a:r>
            <a:r>
              <a:rPr kumimoji="1" lang="ja-JP" altLang="en-US" dirty="0" smtClean="0"/>
              <a:t>．生活</a:t>
            </a:r>
            <a:r>
              <a:rPr lang="ja-JP" altLang="en-US" dirty="0" smtClean="0"/>
              <a:t>　</a:t>
            </a:r>
            <a:endParaRPr lang="en-US" altLang="ja-JP" dirty="0" smtClean="0"/>
          </a:p>
        </p:txBody>
      </p:sp>
      <p:sp>
        <p:nvSpPr>
          <p:cNvPr id="4" name="Rectangle 2"/>
          <p:cNvSpPr>
            <a:spLocks noGrp="1" noChangeArrowheads="1"/>
          </p:cNvSpPr>
          <p:nvPr>
            <p:ph type="title"/>
          </p:nvPr>
        </p:nvSpPr>
        <p:spPr>
          <a:xfrm>
            <a:off x="457200" y="274638"/>
            <a:ext cx="8229600" cy="1138138"/>
          </a:xfrm>
          <a:solidFill>
            <a:schemeClr val="accent2"/>
          </a:solidFill>
        </p:spPr>
        <p:txBody>
          <a:bodyPr/>
          <a:lstStyle/>
          <a:p>
            <a:r>
              <a:rPr lang="ja-JP" altLang="en-US" dirty="0" smtClean="0">
                <a:solidFill>
                  <a:schemeClr val="bg1"/>
                </a:solidFill>
              </a:rPr>
              <a:t>４．安全対策の必要性</a:t>
            </a:r>
            <a:r>
              <a:rPr lang="en-US" altLang="ja-JP" dirty="0" smtClean="0">
                <a:solidFill>
                  <a:schemeClr val="bg1"/>
                </a:solidFill>
              </a:rPr>
              <a:t/>
            </a:r>
            <a:br>
              <a:rPr lang="en-US" altLang="ja-JP" dirty="0" smtClean="0">
                <a:solidFill>
                  <a:schemeClr val="bg1"/>
                </a:solidFill>
              </a:rPr>
            </a:br>
            <a:r>
              <a:rPr lang="ja-JP" altLang="en-US" sz="3200" dirty="0" smtClean="0">
                <a:solidFill>
                  <a:schemeClr val="bg1"/>
                </a:solidFill>
              </a:rPr>
              <a:t>（</a:t>
            </a:r>
            <a:r>
              <a:rPr lang="ja-JP" altLang="en-US" sz="3200" dirty="0">
                <a:solidFill>
                  <a:schemeClr val="bg1"/>
                </a:solidFill>
              </a:rPr>
              <a:t>重症事故</a:t>
            </a:r>
            <a:r>
              <a:rPr lang="ja-JP" altLang="en-US" sz="3200" dirty="0" smtClean="0">
                <a:solidFill>
                  <a:schemeClr val="bg1"/>
                </a:solidFill>
              </a:rPr>
              <a:t>が発生すると</a:t>
            </a:r>
            <a:r>
              <a:rPr lang="ja-JP" altLang="en-US" sz="3200" dirty="0">
                <a:solidFill>
                  <a:schemeClr val="bg1"/>
                </a:solidFill>
              </a:rPr>
              <a:t>・・・</a:t>
            </a:r>
            <a:r>
              <a:rPr lang="ja-JP" altLang="en-US" sz="3200" dirty="0" smtClean="0">
                <a:solidFill>
                  <a:schemeClr val="bg1"/>
                </a:solidFill>
              </a:rPr>
              <a:t>）</a:t>
            </a:r>
          </a:p>
        </p:txBody>
      </p:sp>
    </p:spTree>
    <p:extLst>
      <p:ext uri="{BB962C8B-B14F-4D97-AF65-F5344CB8AC3E}">
        <p14:creationId xmlns:p14="http://schemas.microsoft.com/office/powerpoint/2010/main" val="33025698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コンテンツ プレースホルダー 4"/>
          <p:cNvSpPr>
            <a:spLocks noGrp="1"/>
          </p:cNvSpPr>
          <p:nvPr>
            <p:ph idx="1"/>
          </p:nvPr>
        </p:nvSpPr>
        <p:spPr>
          <a:xfrm>
            <a:off x="250825" y="2636838"/>
            <a:ext cx="8642350" cy="3816498"/>
          </a:xfrm>
          <a:ln w="57150">
            <a:solidFill>
              <a:srgbClr val="000099"/>
            </a:solidFill>
            <a:miter lim="800000"/>
            <a:headEnd/>
            <a:tailEnd/>
          </a:ln>
        </p:spPr>
        <p:txBody>
          <a:bodyPr/>
          <a:lstStyle/>
          <a:p>
            <a:pPr marL="0" indent="0" eaLnBrk="1" hangingPunct="1">
              <a:buNone/>
            </a:pPr>
            <a:r>
              <a:rPr lang="ja-JP" altLang="en-US" sz="4800" dirty="0" smtClean="0"/>
              <a:t>現在実施している安全対策の事例を話し合ってください。安全対策実施する上での障害となることがあれば提出してください。</a:t>
            </a:r>
            <a:endParaRPr lang="en-US" altLang="ja-JP" sz="4800" dirty="0" smtClean="0"/>
          </a:p>
          <a:p>
            <a:pPr marL="0" indent="0" eaLnBrk="1" hangingPunct="1">
              <a:buFontTx/>
              <a:buNone/>
            </a:pPr>
            <a:endParaRPr lang="en-US" altLang="ja-JP" sz="4800" dirty="0" smtClean="0"/>
          </a:p>
        </p:txBody>
      </p:sp>
      <p:sp>
        <p:nvSpPr>
          <p:cNvPr id="5" name="Rectangle 2"/>
          <p:cNvSpPr>
            <a:spLocks noGrp="1" noChangeArrowheads="1"/>
          </p:cNvSpPr>
          <p:nvPr>
            <p:ph type="title"/>
          </p:nvPr>
        </p:nvSpPr>
        <p:spPr>
          <a:xfrm>
            <a:off x="457200" y="274638"/>
            <a:ext cx="8229600" cy="1714202"/>
          </a:xfrm>
          <a:solidFill>
            <a:schemeClr val="accent2"/>
          </a:solidFill>
        </p:spPr>
        <p:txBody>
          <a:bodyPr/>
          <a:lstStyle/>
          <a:p>
            <a:r>
              <a:rPr lang="ja-JP" altLang="en-US" dirty="0">
                <a:solidFill>
                  <a:schemeClr val="bg1"/>
                </a:solidFill>
              </a:rPr>
              <a:t>５</a:t>
            </a:r>
            <a:r>
              <a:rPr lang="ja-JP" altLang="en-US" dirty="0" smtClean="0">
                <a:solidFill>
                  <a:schemeClr val="bg1"/>
                </a:solidFill>
              </a:rPr>
              <a:t>．課題解決方法</a:t>
            </a:r>
            <a:r>
              <a:rPr lang="en-US" altLang="ja-JP" dirty="0" smtClean="0">
                <a:solidFill>
                  <a:schemeClr val="bg1"/>
                </a:solidFill>
              </a:rPr>
              <a:t/>
            </a:r>
            <a:br>
              <a:rPr lang="en-US" altLang="ja-JP" dirty="0" smtClean="0">
                <a:solidFill>
                  <a:schemeClr val="bg1"/>
                </a:solidFill>
              </a:rPr>
            </a:br>
            <a:r>
              <a:rPr lang="ja-JP" altLang="en-US" sz="3200" dirty="0">
                <a:solidFill>
                  <a:schemeClr val="bg1"/>
                </a:solidFill>
              </a:rPr>
              <a:t>（</a:t>
            </a:r>
            <a:r>
              <a:rPr lang="ja-JP" altLang="en-US" sz="3200" dirty="0" smtClean="0">
                <a:solidFill>
                  <a:schemeClr val="bg1"/>
                </a:solidFill>
              </a:rPr>
              <a:t>ワークショップ　３）</a:t>
            </a:r>
          </a:p>
        </p:txBody>
      </p:sp>
    </p:spTree>
    <p:extLst>
      <p:ext uri="{BB962C8B-B14F-4D97-AF65-F5344CB8AC3E}">
        <p14:creationId xmlns:p14="http://schemas.microsoft.com/office/powerpoint/2010/main" val="3612255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778098"/>
          </a:xfrm>
          <a:solidFill>
            <a:schemeClr val="accent2"/>
          </a:solidFill>
        </p:spPr>
        <p:txBody>
          <a:bodyPr/>
          <a:lstStyle/>
          <a:p>
            <a:r>
              <a:rPr lang="ja-JP" altLang="en-US" sz="3600" dirty="0" smtClean="0">
                <a:solidFill>
                  <a:schemeClr val="bg1"/>
                </a:solidFill>
              </a:rPr>
              <a:t>ワークショップで</a:t>
            </a:r>
            <a:r>
              <a:rPr lang="ja-JP" altLang="en-US" sz="3600" dirty="0">
                <a:solidFill>
                  <a:schemeClr val="bg1"/>
                </a:solidFill>
              </a:rPr>
              <a:t>提出</a:t>
            </a:r>
            <a:r>
              <a:rPr lang="ja-JP" altLang="en-US" sz="3600" dirty="0" smtClean="0">
                <a:solidFill>
                  <a:schemeClr val="bg1"/>
                </a:solidFill>
              </a:rPr>
              <a:t>された意見</a:t>
            </a:r>
          </a:p>
        </p:txBody>
      </p:sp>
      <p:sp>
        <p:nvSpPr>
          <p:cNvPr id="5123" name="Rectangle 3"/>
          <p:cNvSpPr>
            <a:spLocks noGrp="1" noChangeArrowheads="1"/>
          </p:cNvSpPr>
          <p:nvPr>
            <p:ph type="body" idx="1"/>
          </p:nvPr>
        </p:nvSpPr>
        <p:spPr>
          <a:xfrm>
            <a:off x="457200" y="1600200"/>
            <a:ext cx="8435975" cy="4525963"/>
          </a:xfrm>
        </p:spPr>
        <p:txBody>
          <a:bodyPr/>
          <a:lstStyle/>
          <a:p>
            <a:pPr>
              <a:buFontTx/>
              <a:buNone/>
            </a:pPr>
            <a:r>
              <a:rPr lang="ja-JP" altLang="en-US" sz="1800" b="1" dirty="0" smtClean="0"/>
              <a:t>実例：</a:t>
            </a:r>
            <a:endParaRPr lang="en-US" altLang="ja-JP" sz="1800" b="1" dirty="0" smtClean="0"/>
          </a:p>
          <a:p>
            <a:pPr>
              <a:buFontTx/>
              <a:buNone/>
            </a:pPr>
            <a:endParaRPr lang="en-US" altLang="ja-JP" sz="1800" b="1" dirty="0"/>
          </a:p>
          <a:p>
            <a:pPr>
              <a:buFontTx/>
              <a:buNone/>
            </a:pPr>
            <a:endParaRPr lang="en-US" altLang="ja-JP" sz="1800" b="1" dirty="0" smtClean="0"/>
          </a:p>
          <a:p>
            <a:pPr>
              <a:buFontTx/>
              <a:buNone/>
            </a:pPr>
            <a:endParaRPr lang="en-US" altLang="ja-JP" sz="1800" b="1" dirty="0"/>
          </a:p>
          <a:p>
            <a:pPr>
              <a:buFontTx/>
              <a:buNone/>
            </a:pPr>
            <a:endParaRPr lang="en-US" altLang="ja-JP" sz="1800" b="1" dirty="0" smtClean="0"/>
          </a:p>
          <a:p>
            <a:pPr>
              <a:buFontTx/>
              <a:buNone/>
            </a:pPr>
            <a:endParaRPr lang="en-US" altLang="ja-JP" sz="1800" b="1" dirty="0"/>
          </a:p>
          <a:p>
            <a:pPr>
              <a:buFontTx/>
              <a:buNone/>
            </a:pPr>
            <a:endParaRPr lang="en-US" altLang="ja-JP" sz="1800" b="1" dirty="0" smtClean="0"/>
          </a:p>
          <a:p>
            <a:pPr>
              <a:buFontTx/>
              <a:buNone/>
            </a:pPr>
            <a:r>
              <a:rPr lang="ja-JP" altLang="en-US" sz="1800" b="1" dirty="0" smtClean="0"/>
              <a:t>障害：</a:t>
            </a:r>
            <a:endParaRPr lang="ja-JP" altLang="en-US" dirty="0" smtClean="0"/>
          </a:p>
          <a:p>
            <a:pPr>
              <a:buFontTx/>
              <a:buNone/>
            </a:pPr>
            <a:endParaRPr lang="ja-JP" altLang="en-US" dirty="0" smtClean="0"/>
          </a:p>
        </p:txBody>
      </p:sp>
    </p:spTree>
    <p:extLst>
      <p:ext uri="{BB962C8B-B14F-4D97-AF65-F5344CB8AC3E}">
        <p14:creationId xmlns:p14="http://schemas.microsoft.com/office/powerpoint/2010/main" val="1034794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title"/>
          </p:nvPr>
        </p:nvSpPr>
        <p:spPr/>
        <p:txBody>
          <a:bodyPr/>
          <a:lstStyle/>
          <a:p>
            <a:r>
              <a:rPr lang="ja-JP" altLang="en-US" smtClean="0"/>
              <a:t>メッセージ</a:t>
            </a:r>
          </a:p>
        </p:txBody>
      </p:sp>
      <p:sp>
        <p:nvSpPr>
          <p:cNvPr id="13315" name="コンテンツ プレースホルダー 2"/>
          <p:cNvSpPr>
            <a:spLocks noGrp="1"/>
          </p:cNvSpPr>
          <p:nvPr>
            <p:ph idx="1"/>
          </p:nvPr>
        </p:nvSpPr>
        <p:spPr>
          <a:xfrm>
            <a:off x="457200" y="2564905"/>
            <a:ext cx="8229600" cy="2880320"/>
          </a:xfrm>
        </p:spPr>
        <p:txBody>
          <a:bodyPr/>
          <a:lstStyle/>
          <a:p>
            <a:pPr marL="0" indent="0">
              <a:buFontTx/>
              <a:buNone/>
            </a:pPr>
            <a:r>
              <a:rPr lang="ja-JP" altLang="en-US" dirty="0"/>
              <a:t>　</a:t>
            </a:r>
            <a:r>
              <a:rPr lang="ja-JP" altLang="en-US" dirty="0" smtClean="0"/>
              <a:t>皆さんの愛するラグビーを守るために安全対策は必要です。</a:t>
            </a:r>
            <a:endParaRPr lang="en-US" altLang="ja-JP" dirty="0" smtClean="0"/>
          </a:p>
          <a:p>
            <a:pPr marL="0" indent="0">
              <a:buFontTx/>
              <a:buNone/>
            </a:pPr>
            <a:endParaRPr lang="ja-JP" altLang="en-US" dirty="0" smtClean="0"/>
          </a:p>
        </p:txBody>
      </p:sp>
      <p:sp>
        <p:nvSpPr>
          <p:cNvPr id="4" name="Rectangle 2"/>
          <p:cNvSpPr txBox="1">
            <a:spLocks noChangeArrowheads="1"/>
          </p:cNvSpPr>
          <p:nvPr/>
        </p:nvSpPr>
        <p:spPr bwMode="auto">
          <a:xfrm>
            <a:off x="457200" y="274638"/>
            <a:ext cx="8229600" cy="171420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r>
              <a:rPr lang="ja-JP" altLang="en-US" kern="0" dirty="0">
                <a:solidFill>
                  <a:schemeClr val="bg1"/>
                </a:solidFill>
              </a:rPr>
              <a:t>６</a:t>
            </a:r>
            <a:r>
              <a:rPr lang="ja-JP" altLang="en-US" kern="0" dirty="0" smtClean="0">
                <a:solidFill>
                  <a:schemeClr val="bg1"/>
                </a:solidFill>
              </a:rPr>
              <a:t>．まとめ</a:t>
            </a:r>
            <a:endParaRPr lang="ja-JP" altLang="en-US" sz="3200" kern="0" dirty="0" smtClean="0">
              <a:solidFill>
                <a:schemeClr val="bg1"/>
              </a:solidFill>
            </a:endParaRPr>
          </a:p>
        </p:txBody>
      </p:sp>
    </p:spTree>
    <p:extLst>
      <p:ext uri="{BB962C8B-B14F-4D97-AF65-F5344CB8AC3E}">
        <p14:creationId xmlns:p14="http://schemas.microsoft.com/office/powerpoint/2010/main" val="2615614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solidFill>
            <a:schemeClr val="accent2"/>
          </a:solidFill>
        </p:spPr>
        <p:txBody>
          <a:bodyPr/>
          <a:lstStyle/>
          <a:p>
            <a:r>
              <a:rPr lang="ja-JP" altLang="en-US" dirty="0" smtClean="0">
                <a:solidFill>
                  <a:schemeClr val="bg1"/>
                </a:solidFill>
              </a:rPr>
              <a:t>講習の内容</a:t>
            </a:r>
          </a:p>
        </p:txBody>
      </p:sp>
      <p:sp>
        <p:nvSpPr>
          <p:cNvPr id="3075" name="Rectangle 3"/>
          <p:cNvSpPr>
            <a:spLocks noGrp="1" noChangeArrowheads="1"/>
          </p:cNvSpPr>
          <p:nvPr>
            <p:ph type="body" idx="1"/>
          </p:nvPr>
        </p:nvSpPr>
        <p:spPr>
          <a:xfrm>
            <a:off x="457200" y="1600200"/>
            <a:ext cx="8435975" cy="4525963"/>
          </a:xfrm>
        </p:spPr>
        <p:txBody>
          <a:bodyPr/>
          <a:lstStyle/>
          <a:p>
            <a:pPr>
              <a:lnSpc>
                <a:spcPct val="80000"/>
              </a:lnSpc>
              <a:buFontTx/>
              <a:buNone/>
            </a:pPr>
            <a:endParaRPr lang="en-US" altLang="ja-JP" dirty="0" smtClean="0"/>
          </a:p>
          <a:p>
            <a:pPr>
              <a:lnSpc>
                <a:spcPct val="80000"/>
              </a:lnSpc>
              <a:buFontTx/>
              <a:buNone/>
            </a:pPr>
            <a:r>
              <a:rPr lang="ja-JP" altLang="en-US" dirty="0" smtClean="0"/>
              <a:t>　１．</a:t>
            </a:r>
            <a:r>
              <a:rPr lang="en-US" altLang="ja-JP" dirty="0" smtClean="0"/>
              <a:t>Rugby Ready</a:t>
            </a:r>
            <a:r>
              <a:rPr lang="ja-JP" altLang="en-US" dirty="0" smtClean="0"/>
              <a:t>の確認</a:t>
            </a:r>
            <a:endParaRPr lang="en-US" altLang="ja-JP" dirty="0" smtClean="0"/>
          </a:p>
          <a:p>
            <a:pPr>
              <a:lnSpc>
                <a:spcPct val="80000"/>
              </a:lnSpc>
              <a:buNone/>
            </a:pPr>
            <a:r>
              <a:rPr lang="ja-JP" altLang="en-US" dirty="0"/>
              <a:t>　</a:t>
            </a:r>
            <a:r>
              <a:rPr lang="ja-JP" altLang="en-US" dirty="0" smtClean="0"/>
              <a:t>２</a:t>
            </a:r>
            <a:r>
              <a:rPr lang="ja-JP" altLang="en-US" dirty="0"/>
              <a:t>．講習の</a:t>
            </a:r>
            <a:r>
              <a:rPr lang="ja-JP" altLang="en-US" dirty="0" smtClean="0"/>
              <a:t>意図</a:t>
            </a:r>
            <a:endParaRPr lang="en-US" altLang="ja-JP" dirty="0" smtClean="0"/>
          </a:p>
          <a:p>
            <a:pPr>
              <a:lnSpc>
                <a:spcPct val="80000"/>
              </a:lnSpc>
              <a:buFontTx/>
              <a:buNone/>
            </a:pPr>
            <a:r>
              <a:rPr lang="ja-JP" altLang="en-US" dirty="0"/>
              <a:t>　</a:t>
            </a:r>
            <a:r>
              <a:rPr lang="ja-JP" altLang="en-US" dirty="0" smtClean="0"/>
              <a:t>３．重症事故統計</a:t>
            </a:r>
          </a:p>
          <a:p>
            <a:pPr>
              <a:lnSpc>
                <a:spcPct val="80000"/>
              </a:lnSpc>
              <a:buFontTx/>
              <a:buNone/>
            </a:pPr>
            <a:r>
              <a:rPr lang="ja-JP" altLang="en-US" dirty="0" smtClean="0"/>
              <a:t>　４．</a:t>
            </a:r>
            <a:r>
              <a:rPr lang="ja-JP" altLang="en-US" kern="0" dirty="0" smtClean="0"/>
              <a:t>安全対策の必要性</a:t>
            </a:r>
            <a:endParaRPr lang="ja-JP" altLang="en-US" dirty="0" smtClean="0"/>
          </a:p>
          <a:p>
            <a:pPr>
              <a:lnSpc>
                <a:spcPct val="80000"/>
              </a:lnSpc>
              <a:buFontTx/>
              <a:buNone/>
            </a:pPr>
            <a:r>
              <a:rPr lang="ja-JP" altLang="en-US" dirty="0" smtClean="0"/>
              <a:t>　</a:t>
            </a:r>
            <a:r>
              <a:rPr lang="ja-JP" altLang="en-US" dirty="0"/>
              <a:t>５</a:t>
            </a:r>
            <a:r>
              <a:rPr lang="ja-JP" altLang="en-US" dirty="0" smtClean="0"/>
              <a:t>．課題解決方法</a:t>
            </a:r>
          </a:p>
          <a:p>
            <a:pPr>
              <a:lnSpc>
                <a:spcPct val="80000"/>
              </a:lnSpc>
              <a:buFontTx/>
              <a:buNone/>
            </a:pPr>
            <a:r>
              <a:rPr lang="ja-JP" altLang="en-US" dirty="0" smtClean="0"/>
              <a:t>　６．まとめ</a:t>
            </a:r>
          </a:p>
          <a:p>
            <a:pPr>
              <a:lnSpc>
                <a:spcPct val="80000"/>
              </a:lnSpc>
              <a:buFontTx/>
              <a:buNone/>
            </a:pPr>
            <a:r>
              <a:rPr lang="ja-JP" altLang="en-US" dirty="0" smtClean="0"/>
              <a:t>　　　　　　　　　　　　　　　　　　　　　　　</a:t>
            </a:r>
          </a:p>
        </p:txBody>
      </p:sp>
    </p:spTree>
    <p:extLst>
      <p:ext uri="{BB962C8B-B14F-4D97-AF65-F5344CB8AC3E}">
        <p14:creationId xmlns:p14="http://schemas.microsoft.com/office/powerpoint/2010/main" val="39094514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3"/>
          <p:cNvSpPr>
            <a:spLocks noGrp="1"/>
          </p:cNvSpPr>
          <p:nvPr>
            <p:ph type="title"/>
          </p:nvPr>
        </p:nvSpPr>
        <p:spPr/>
        <p:txBody>
          <a:bodyPr/>
          <a:lstStyle/>
          <a:p>
            <a:pPr eaLnBrk="1" hangingPunct="1"/>
            <a:r>
              <a:rPr lang="ja-JP" altLang="en-US" smtClean="0"/>
              <a:t>宿題</a:t>
            </a:r>
          </a:p>
        </p:txBody>
      </p:sp>
      <p:sp>
        <p:nvSpPr>
          <p:cNvPr id="8195" name="コンテンツ プレースホルダー 4"/>
          <p:cNvSpPr>
            <a:spLocks noGrp="1"/>
          </p:cNvSpPr>
          <p:nvPr>
            <p:ph idx="1"/>
          </p:nvPr>
        </p:nvSpPr>
        <p:spPr>
          <a:xfrm>
            <a:off x="323850" y="2636912"/>
            <a:ext cx="8712200" cy="3489251"/>
          </a:xfrm>
        </p:spPr>
        <p:txBody>
          <a:bodyPr/>
          <a:lstStyle/>
          <a:p>
            <a:pPr marL="0" indent="0" eaLnBrk="1" hangingPunct="1">
              <a:buFontTx/>
              <a:buNone/>
              <a:defRPr/>
            </a:pPr>
            <a:r>
              <a:rPr lang="ja-JP" altLang="en-US" dirty="0" smtClean="0"/>
              <a:t>○各チーム内で安全推進講習の内容を伝達していただき、</a:t>
            </a:r>
            <a:r>
              <a:rPr lang="ja-JP" altLang="en-US" dirty="0" smtClean="0">
                <a:solidFill>
                  <a:srgbClr val="FF0000"/>
                </a:solidFill>
              </a:rPr>
              <a:t>「安全推進講習会各チーム伝達報告書」</a:t>
            </a:r>
            <a:r>
              <a:rPr lang="ja-JP" altLang="en-US" dirty="0" smtClean="0"/>
              <a:t>を必ず提出してください。</a:t>
            </a:r>
            <a:endParaRPr lang="en-US" altLang="ja-JP" dirty="0" smtClean="0"/>
          </a:p>
          <a:p>
            <a:pPr marL="0" indent="0" eaLnBrk="1" hangingPunct="1">
              <a:buNone/>
              <a:defRPr/>
            </a:pPr>
            <a:r>
              <a:rPr lang="ja-JP" altLang="en-US" dirty="0" smtClean="0"/>
              <a:t>○来年度</a:t>
            </a:r>
            <a:r>
              <a:rPr lang="ja-JP" altLang="en-US" dirty="0"/>
              <a:t>の安全推進講習では、今年度の成果をもとに発展</a:t>
            </a:r>
            <a:r>
              <a:rPr lang="ja-JP" altLang="en-US" dirty="0" smtClean="0"/>
              <a:t>させたい</a:t>
            </a:r>
            <a:r>
              <a:rPr lang="ja-JP" altLang="en-US" dirty="0"/>
              <a:t>と思います。</a:t>
            </a:r>
            <a:endParaRPr lang="en-US" altLang="ja-JP" dirty="0"/>
          </a:p>
          <a:p>
            <a:pPr marL="0" indent="0" eaLnBrk="1" hangingPunct="1">
              <a:buFontTx/>
              <a:buNone/>
              <a:defRPr/>
            </a:pPr>
            <a:endParaRPr lang="en-US" altLang="ja-JP" dirty="0" smtClean="0"/>
          </a:p>
          <a:p>
            <a:pPr marL="0" indent="0" eaLnBrk="1" hangingPunct="1">
              <a:buFontTx/>
              <a:buNone/>
              <a:defRPr/>
            </a:pPr>
            <a:endParaRPr lang="en-US" altLang="ja-JP" dirty="0" smtClean="0"/>
          </a:p>
          <a:p>
            <a:pPr eaLnBrk="1" hangingPunct="1">
              <a:defRPr/>
            </a:pPr>
            <a:endParaRPr lang="en-US" altLang="ja-JP" dirty="0" smtClean="0"/>
          </a:p>
        </p:txBody>
      </p:sp>
      <p:sp>
        <p:nvSpPr>
          <p:cNvPr id="4" name="Rectangle 2"/>
          <p:cNvSpPr txBox="1">
            <a:spLocks noChangeArrowheads="1"/>
          </p:cNvSpPr>
          <p:nvPr/>
        </p:nvSpPr>
        <p:spPr bwMode="auto">
          <a:xfrm>
            <a:off x="457200" y="274638"/>
            <a:ext cx="8229600" cy="171420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r>
              <a:rPr lang="ja-JP" altLang="en-US" sz="3200" kern="0" dirty="0" smtClean="0">
                <a:solidFill>
                  <a:schemeClr val="bg1"/>
                </a:solidFill>
              </a:rPr>
              <a:t>お願い</a:t>
            </a:r>
          </a:p>
        </p:txBody>
      </p:sp>
    </p:spTree>
    <p:extLst>
      <p:ext uri="{BB962C8B-B14F-4D97-AF65-F5344CB8AC3E}">
        <p14:creationId xmlns:p14="http://schemas.microsoft.com/office/powerpoint/2010/main" val="33841769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3"/>
          <p:cNvSpPr>
            <a:spLocks noGrp="1"/>
          </p:cNvSpPr>
          <p:nvPr>
            <p:ph type="title"/>
          </p:nvPr>
        </p:nvSpPr>
        <p:spPr/>
        <p:txBody>
          <a:bodyPr/>
          <a:lstStyle/>
          <a:p>
            <a:pPr eaLnBrk="1" hangingPunct="1"/>
            <a:r>
              <a:rPr lang="ja-JP" altLang="en-US" smtClean="0"/>
              <a:t>宿題</a:t>
            </a:r>
          </a:p>
        </p:txBody>
      </p:sp>
      <p:sp>
        <p:nvSpPr>
          <p:cNvPr id="8195" name="コンテンツ プレースホルダー 4"/>
          <p:cNvSpPr>
            <a:spLocks noGrp="1"/>
          </p:cNvSpPr>
          <p:nvPr>
            <p:ph idx="1"/>
          </p:nvPr>
        </p:nvSpPr>
        <p:spPr>
          <a:xfrm>
            <a:off x="215900" y="1988840"/>
            <a:ext cx="8712200" cy="3489251"/>
          </a:xfrm>
        </p:spPr>
        <p:txBody>
          <a:bodyPr/>
          <a:lstStyle/>
          <a:p>
            <a:pPr marL="0" indent="0" eaLnBrk="1" hangingPunct="1">
              <a:buFontTx/>
              <a:buNone/>
              <a:defRPr/>
            </a:pPr>
            <a:r>
              <a:rPr lang="ja-JP" altLang="en-US" dirty="0" smtClean="0"/>
              <a:t>「ラグビーのための準備（</a:t>
            </a:r>
            <a:r>
              <a:rPr lang="en-US" altLang="ja-JP" dirty="0" smtClean="0"/>
              <a:t>Rugby Ready2014)</a:t>
            </a:r>
            <a:r>
              <a:rPr lang="ja-JP" altLang="en-US" dirty="0" smtClean="0"/>
              <a:t>」</a:t>
            </a:r>
            <a:endParaRPr lang="en-US" altLang="ja-JP" dirty="0" smtClean="0"/>
          </a:p>
          <a:p>
            <a:pPr marL="0" indent="0" eaLnBrk="1" hangingPunct="1">
              <a:buFontTx/>
              <a:buNone/>
              <a:defRPr/>
            </a:pPr>
            <a:r>
              <a:rPr lang="ja-JP" altLang="en-US" dirty="0" smtClean="0"/>
              <a:t>「安全推進講習会ＤＶＤ　</a:t>
            </a:r>
            <a:r>
              <a:rPr lang="en-US" altLang="ja-JP" dirty="0" smtClean="0"/>
              <a:t>2008-2012</a:t>
            </a:r>
            <a:r>
              <a:rPr lang="ja-JP" altLang="en-US" dirty="0" smtClean="0"/>
              <a:t>」</a:t>
            </a:r>
            <a:endParaRPr lang="en-US" altLang="ja-JP" dirty="0" smtClean="0"/>
          </a:p>
          <a:p>
            <a:pPr marL="0" indent="0" eaLnBrk="1" hangingPunct="1">
              <a:buFontTx/>
              <a:buNone/>
              <a:defRPr/>
            </a:pPr>
            <a:r>
              <a:rPr lang="ja-JP" altLang="en-US" dirty="0" smtClean="0"/>
              <a:t>「ラグビー外傷・障害対応マニュアル」</a:t>
            </a:r>
            <a:endParaRPr lang="en-US" altLang="ja-JP" dirty="0" smtClean="0"/>
          </a:p>
          <a:p>
            <a:pPr marL="0" indent="0" eaLnBrk="1" hangingPunct="1">
              <a:buFontTx/>
              <a:buNone/>
              <a:defRPr/>
            </a:pPr>
            <a:endParaRPr lang="en-US" altLang="ja-JP" dirty="0" smtClean="0"/>
          </a:p>
          <a:p>
            <a:pPr eaLnBrk="1" hangingPunct="1">
              <a:defRPr/>
            </a:pPr>
            <a:endParaRPr lang="en-US" altLang="ja-JP" dirty="0" smtClean="0"/>
          </a:p>
        </p:txBody>
      </p:sp>
      <p:sp>
        <p:nvSpPr>
          <p:cNvPr id="4" name="Rectangle 2"/>
          <p:cNvSpPr txBox="1">
            <a:spLocks noChangeArrowheads="1"/>
          </p:cNvSpPr>
          <p:nvPr/>
        </p:nvSpPr>
        <p:spPr bwMode="auto">
          <a:xfrm>
            <a:off x="457200" y="274638"/>
            <a:ext cx="8229600" cy="128215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r>
              <a:rPr lang="ja-JP" altLang="en-US" kern="0" dirty="0" smtClean="0">
                <a:solidFill>
                  <a:schemeClr val="bg1"/>
                </a:solidFill>
              </a:rPr>
              <a:t>各種教材</a:t>
            </a:r>
            <a:endParaRPr lang="ja-JP" altLang="en-US" sz="3200" kern="0" dirty="0" smtClean="0">
              <a:solidFill>
                <a:schemeClr val="bg1"/>
              </a:solidFill>
            </a:endParaRPr>
          </a:p>
        </p:txBody>
      </p:sp>
    </p:spTree>
    <p:extLst>
      <p:ext uri="{BB962C8B-B14F-4D97-AF65-F5344CB8AC3E}">
        <p14:creationId xmlns:p14="http://schemas.microsoft.com/office/powerpoint/2010/main" val="25096837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ja-JP" altLang="ja-JP" sz="3600" dirty="0">
                <a:solidFill>
                  <a:schemeClr val="bg1"/>
                </a:solidFill>
              </a:rPr>
              <a:t>「</a:t>
            </a:r>
            <a:r>
              <a:rPr lang="en-US" altLang="ja-JP" sz="3600" dirty="0">
                <a:solidFill>
                  <a:schemeClr val="bg1"/>
                </a:solidFill>
              </a:rPr>
              <a:t>Rugby Ready</a:t>
            </a:r>
            <a:r>
              <a:rPr lang="ja-JP" altLang="ja-JP" sz="3600" dirty="0" smtClean="0">
                <a:solidFill>
                  <a:schemeClr val="bg1"/>
                </a:solidFill>
              </a:rPr>
              <a:t>」へ</a:t>
            </a:r>
            <a:r>
              <a:rPr lang="ja-JP" altLang="ja-JP" sz="3600" dirty="0">
                <a:solidFill>
                  <a:schemeClr val="bg1"/>
                </a:solidFill>
              </a:rPr>
              <a:t>のアクセス</a:t>
            </a:r>
            <a:r>
              <a:rPr lang="ja-JP" altLang="ja-JP" sz="3600" dirty="0" smtClean="0">
                <a:solidFill>
                  <a:schemeClr val="bg1"/>
                </a:solidFill>
              </a:rPr>
              <a:t>方法</a:t>
            </a:r>
            <a:endParaRPr kumimoji="1" lang="ja-JP" altLang="en-US" dirty="0">
              <a:solidFill>
                <a:schemeClr val="bg1"/>
              </a:solidFill>
            </a:endParaRPr>
          </a:p>
        </p:txBody>
      </p:sp>
      <p:sp>
        <p:nvSpPr>
          <p:cNvPr id="3" name="コンテンツ プレースホルダー 2"/>
          <p:cNvSpPr>
            <a:spLocks noGrp="1"/>
          </p:cNvSpPr>
          <p:nvPr>
            <p:ph idx="1"/>
          </p:nvPr>
        </p:nvSpPr>
        <p:spPr>
          <a:xfrm>
            <a:off x="457200" y="1600200"/>
            <a:ext cx="8435280" cy="5069160"/>
          </a:xfrm>
        </p:spPr>
        <p:style>
          <a:lnRef idx="2">
            <a:schemeClr val="accent2"/>
          </a:lnRef>
          <a:fillRef idx="1">
            <a:schemeClr val="lt1"/>
          </a:fillRef>
          <a:effectRef idx="0">
            <a:schemeClr val="accent2"/>
          </a:effectRef>
          <a:fontRef idx="minor">
            <a:schemeClr val="dk1"/>
          </a:fontRef>
        </p:style>
        <p:txBody>
          <a:bodyPr/>
          <a:lstStyle/>
          <a:p>
            <a:pPr marL="0" indent="0">
              <a:buNone/>
            </a:pPr>
            <a:r>
              <a:rPr lang="ja-JP" altLang="ja-JP" dirty="0" smtClean="0"/>
              <a:t>○</a:t>
            </a:r>
            <a:r>
              <a:rPr lang="en-US" altLang="ja-JP" dirty="0"/>
              <a:t>JRFU</a:t>
            </a:r>
            <a:r>
              <a:rPr lang="ja-JP" altLang="ja-JP" dirty="0"/>
              <a:t>ホームページ</a:t>
            </a:r>
          </a:p>
          <a:p>
            <a:pPr marL="0" indent="0">
              <a:buNone/>
            </a:pPr>
            <a:r>
              <a:rPr lang="ja-JP" altLang="en-US" dirty="0"/>
              <a:t>　</a:t>
            </a:r>
            <a:r>
              <a:rPr lang="ja-JP" altLang="en-US" dirty="0" smtClean="0"/>
              <a:t>　　</a:t>
            </a:r>
            <a:r>
              <a:rPr lang="en-US" altLang="ja-JP" dirty="0" smtClean="0"/>
              <a:t>http</a:t>
            </a:r>
            <a:r>
              <a:rPr lang="en-US" altLang="ja-JP" dirty="0"/>
              <a:t>://www.rugby-japan.jp/</a:t>
            </a:r>
            <a:endParaRPr lang="ja-JP" altLang="ja-JP" dirty="0"/>
          </a:p>
          <a:p>
            <a:pPr marL="0" indent="0">
              <a:buNone/>
            </a:pPr>
            <a:r>
              <a:rPr lang="ja-JP" altLang="en-US" dirty="0"/>
              <a:t>　</a:t>
            </a:r>
            <a:r>
              <a:rPr lang="ja-JP" altLang="en-US" dirty="0" smtClean="0"/>
              <a:t>　　</a:t>
            </a:r>
            <a:r>
              <a:rPr lang="ja-JP" altLang="ja-JP" dirty="0"/>
              <a:t>　　　　↓</a:t>
            </a:r>
          </a:p>
          <a:p>
            <a:pPr marL="0" indent="0">
              <a:buNone/>
            </a:pPr>
            <a:r>
              <a:rPr lang="ja-JP" altLang="ja-JP" dirty="0"/>
              <a:t>○左側「ラグビーのための準備」をクリック</a:t>
            </a:r>
          </a:p>
          <a:p>
            <a:pPr marL="0" indent="0">
              <a:buNone/>
            </a:pPr>
            <a:r>
              <a:rPr lang="ja-JP" altLang="en-US" dirty="0"/>
              <a:t>　</a:t>
            </a:r>
            <a:r>
              <a:rPr lang="ja-JP" altLang="en-US" dirty="0" smtClean="0"/>
              <a:t>　　</a:t>
            </a:r>
            <a:r>
              <a:rPr lang="ja-JP" altLang="ja-JP" dirty="0"/>
              <a:t>　　　　↓</a:t>
            </a:r>
          </a:p>
          <a:p>
            <a:pPr marL="0" indent="0">
              <a:buNone/>
            </a:pPr>
            <a:r>
              <a:rPr lang="ja-JP" altLang="ja-JP" dirty="0"/>
              <a:t>○「ラグビーのための準備」に</a:t>
            </a:r>
            <a:r>
              <a:rPr lang="ja-JP" altLang="ja-JP" dirty="0" smtClean="0"/>
              <a:t>アクセス</a:t>
            </a:r>
            <a:r>
              <a:rPr lang="ja-JP" altLang="en-US" dirty="0" smtClean="0"/>
              <a:t>　</a:t>
            </a:r>
            <a:endParaRPr lang="en-US" altLang="ja-JP" dirty="0" smtClean="0"/>
          </a:p>
          <a:p>
            <a:pPr marL="0" indent="0">
              <a:buNone/>
            </a:pPr>
            <a:r>
              <a:rPr lang="ja-JP" altLang="en-US" dirty="0" smtClean="0"/>
              <a:t>　</a:t>
            </a:r>
            <a:r>
              <a:rPr lang="en-US" altLang="ja-JP" sz="2400" dirty="0" smtClean="0"/>
              <a:t>http</a:t>
            </a:r>
            <a:r>
              <a:rPr lang="en-US" altLang="ja-JP" sz="2400" dirty="0"/>
              <a:t>://www.irbrugbyready.com/index.php?language=ja&amp;</a:t>
            </a:r>
            <a:endParaRPr kumimoji="1" lang="ja-JP" altLang="en-US" sz="2400" dirty="0"/>
          </a:p>
        </p:txBody>
      </p:sp>
      <p:pic>
        <p:nvPicPr>
          <p:cNvPr id="4" name="コンテンツ プレースホルダー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220072" y="5601289"/>
            <a:ext cx="345757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13955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276" y="620688"/>
            <a:ext cx="3461206"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円/楕円 4"/>
          <p:cNvSpPr/>
          <p:nvPr/>
        </p:nvSpPr>
        <p:spPr>
          <a:xfrm>
            <a:off x="323528" y="4797152"/>
            <a:ext cx="936104"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984073"/>
            <a:ext cx="3546038" cy="4432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円/楕円 7"/>
          <p:cNvSpPr/>
          <p:nvPr/>
        </p:nvSpPr>
        <p:spPr>
          <a:xfrm>
            <a:off x="4716016" y="2444263"/>
            <a:ext cx="2376264" cy="15121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右矢印 5"/>
          <p:cNvSpPr/>
          <p:nvPr/>
        </p:nvSpPr>
        <p:spPr>
          <a:xfrm>
            <a:off x="2387143" y="2996952"/>
            <a:ext cx="2304256" cy="1512168"/>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6506272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ja-JP" altLang="en-US" dirty="0"/>
              <a:t>安全推進講習会ＤＶＤ　</a:t>
            </a:r>
            <a:endParaRPr kumimoji="1" lang="ja-JP" altLang="en-US" dirty="0">
              <a:solidFill>
                <a:schemeClr val="bg1"/>
              </a:solidFill>
            </a:endParaRPr>
          </a:p>
        </p:txBody>
      </p:sp>
      <p:sp>
        <p:nvSpPr>
          <p:cNvPr id="3" name="コンテンツ プレースホルダー 2"/>
          <p:cNvSpPr>
            <a:spLocks noGrp="1"/>
          </p:cNvSpPr>
          <p:nvPr>
            <p:ph idx="1"/>
          </p:nvPr>
        </p:nvSpPr>
        <p:spPr>
          <a:xfrm>
            <a:off x="457200" y="1600200"/>
            <a:ext cx="8435280" cy="5069160"/>
          </a:xfrm>
        </p:spPr>
        <p:style>
          <a:lnRef idx="2">
            <a:schemeClr val="accent2"/>
          </a:lnRef>
          <a:fillRef idx="1">
            <a:schemeClr val="lt1"/>
          </a:fillRef>
          <a:effectRef idx="0">
            <a:schemeClr val="accent2"/>
          </a:effectRef>
          <a:fontRef idx="minor">
            <a:schemeClr val="dk1"/>
          </a:fontRef>
        </p:style>
        <p:txBody>
          <a:bodyPr/>
          <a:lstStyle/>
          <a:p>
            <a:pPr marL="0" indent="0">
              <a:buNone/>
            </a:pPr>
            <a:r>
              <a:rPr lang="ja-JP" altLang="ja-JP" dirty="0" smtClean="0"/>
              <a:t>○</a:t>
            </a:r>
            <a:r>
              <a:rPr lang="en-US" altLang="ja-JP" dirty="0"/>
              <a:t>JRFU</a:t>
            </a:r>
            <a:r>
              <a:rPr lang="ja-JP" altLang="ja-JP" dirty="0"/>
              <a:t>ホームページ</a:t>
            </a:r>
          </a:p>
          <a:p>
            <a:pPr marL="0" indent="0">
              <a:buNone/>
            </a:pPr>
            <a:r>
              <a:rPr lang="ja-JP" altLang="en-US" dirty="0"/>
              <a:t>　</a:t>
            </a:r>
            <a:r>
              <a:rPr lang="ja-JP" altLang="en-US" dirty="0" smtClean="0"/>
              <a:t>　　</a:t>
            </a:r>
            <a:r>
              <a:rPr lang="en-US" altLang="ja-JP" dirty="0" smtClean="0"/>
              <a:t>http</a:t>
            </a:r>
            <a:r>
              <a:rPr lang="en-US" altLang="ja-JP" dirty="0"/>
              <a:t>://www.rugby-japan.jp/</a:t>
            </a:r>
            <a:endParaRPr lang="ja-JP" altLang="ja-JP" dirty="0"/>
          </a:p>
          <a:p>
            <a:pPr marL="0" indent="0">
              <a:buNone/>
            </a:pPr>
            <a:r>
              <a:rPr lang="ja-JP" altLang="en-US" dirty="0"/>
              <a:t>　</a:t>
            </a:r>
            <a:r>
              <a:rPr lang="ja-JP" altLang="en-US" dirty="0" smtClean="0"/>
              <a:t>　　</a:t>
            </a:r>
            <a:r>
              <a:rPr lang="ja-JP" altLang="ja-JP" dirty="0"/>
              <a:t>　　　　↓</a:t>
            </a:r>
          </a:p>
          <a:p>
            <a:pPr marL="0" indent="0">
              <a:buNone/>
            </a:pPr>
            <a:r>
              <a:rPr lang="ja-JP" altLang="ja-JP" dirty="0" smtClean="0"/>
              <a:t>○</a:t>
            </a:r>
            <a:r>
              <a:rPr lang="ja-JP" altLang="en-US" dirty="0" smtClean="0"/>
              <a:t>右</a:t>
            </a:r>
            <a:r>
              <a:rPr lang="ja-JP" altLang="ja-JP" dirty="0" smtClean="0"/>
              <a:t>側「</a:t>
            </a:r>
            <a:r>
              <a:rPr lang="ja-JP" altLang="en-US" dirty="0"/>
              <a:t>コーチネット</a:t>
            </a:r>
            <a:r>
              <a:rPr lang="ja-JP" altLang="ja-JP" dirty="0" smtClean="0"/>
              <a:t>」</a:t>
            </a:r>
            <a:r>
              <a:rPr lang="ja-JP" altLang="ja-JP" dirty="0"/>
              <a:t>をクリック</a:t>
            </a:r>
          </a:p>
          <a:p>
            <a:pPr marL="0" indent="0">
              <a:buNone/>
            </a:pPr>
            <a:r>
              <a:rPr lang="ja-JP" altLang="en-US" dirty="0"/>
              <a:t>　</a:t>
            </a:r>
            <a:r>
              <a:rPr lang="ja-JP" altLang="en-US" dirty="0" smtClean="0"/>
              <a:t>　　</a:t>
            </a:r>
            <a:r>
              <a:rPr lang="ja-JP" altLang="ja-JP" dirty="0"/>
              <a:t>　　　　↓</a:t>
            </a:r>
          </a:p>
          <a:p>
            <a:pPr marL="0" indent="0">
              <a:buNone/>
            </a:pPr>
            <a:r>
              <a:rPr lang="ja-JP" altLang="ja-JP" dirty="0"/>
              <a:t>○</a:t>
            </a:r>
            <a:r>
              <a:rPr lang="ja-JP" altLang="ja-JP" dirty="0" smtClean="0"/>
              <a:t>「</a:t>
            </a:r>
            <a:r>
              <a:rPr lang="ja-JP" altLang="en-US" dirty="0" smtClean="0"/>
              <a:t>安全推進情報</a:t>
            </a:r>
            <a:r>
              <a:rPr lang="ja-JP" altLang="ja-JP" dirty="0" smtClean="0"/>
              <a:t>」</a:t>
            </a:r>
            <a:r>
              <a:rPr lang="ja-JP" altLang="ja-JP" dirty="0"/>
              <a:t>に</a:t>
            </a:r>
            <a:r>
              <a:rPr lang="ja-JP" altLang="ja-JP" dirty="0" smtClean="0"/>
              <a:t>アクセス</a:t>
            </a:r>
            <a:r>
              <a:rPr lang="ja-JP" altLang="en-US" dirty="0" smtClean="0"/>
              <a:t>　</a:t>
            </a:r>
            <a:endParaRPr lang="en-US" altLang="ja-JP" dirty="0" smtClean="0"/>
          </a:p>
          <a:p>
            <a:pPr marL="0" indent="0">
              <a:buNone/>
            </a:pPr>
            <a:endParaRPr kumimoji="1" lang="ja-JP" altLang="en-US" sz="2400" dirty="0"/>
          </a:p>
        </p:txBody>
      </p:sp>
    </p:spTree>
    <p:extLst>
      <p:ext uri="{BB962C8B-B14F-4D97-AF65-F5344CB8AC3E}">
        <p14:creationId xmlns:p14="http://schemas.microsoft.com/office/powerpoint/2010/main" val="30375047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7684" y="404664"/>
            <a:ext cx="5616624" cy="582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円/楕円 7"/>
          <p:cNvSpPr/>
          <p:nvPr/>
        </p:nvSpPr>
        <p:spPr>
          <a:xfrm>
            <a:off x="5580112" y="4024719"/>
            <a:ext cx="2376264" cy="15121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89261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コンテンツ プレースホルダー 4"/>
          <p:cNvSpPr>
            <a:spLocks noGrp="1"/>
          </p:cNvSpPr>
          <p:nvPr>
            <p:ph idx="1"/>
          </p:nvPr>
        </p:nvSpPr>
        <p:spPr>
          <a:xfrm>
            <a:off x="251520" y="2420888"/>
            <a:ext cx="8642350" cy="3411537"/>
          </a:xfrm>
          <a:ln w="57150">
            <a:solidFill>
              <a:srgbClr val="000099"/>
            </a:solidFill>
            <a:miter lim="800000"/>
            <a:headEnd/>
            <a:tailEnd/>
          </a:ln>
        </p:spPr>
        <p:txBody>
          <a:bodyPr/>
          <a:lstStyle/>
          <a:p>
            <a:pPr marL="0" indent="0" eaLnBrk="1" hangingPunct="1">
              <a:buFontTx/>
              <a:buNone/>
            </a:pPr>
            <a:r>
              <a:rPr lang="en-US" altLang="ja-JP" sz="4800" dirty="0" smtClean="0"/>
              <a:t>Rugby Ready</a:t>
            </a:r>
            <a:r>
              <a:rPr lang="ja-JP" altLang="en-US" sz="4800" dirty="0" smtClean="0"/>
              <a:t>に示された安全対策の内容について「試合前」「試合中」「試合後」「ケガをしたとき」に分けて話し合ってください。</a:t>
            </a:r>
            <a:endParaRPr lang="en-US" altLang="ja-JP" sz="4800" dirty="0" smtClean="0"/>
          </a:p>
        </p:txBody>
      </p:sp>
      <p:sp>
        <p:nvSpPr>
          <p:cNvPr id="5" name="Rectangle 2"/>
          <p:cNvSpPr>
            <a:spLocks noGrp="1" noChangeArrowheads="1"/>
          </p:cNvSpPr>
          <p:nvPr>
            <p:ph type="title"/>
          </p:nvPr>
        </p:nvSpPr>
        <p:spPr>
          <a:xfrm>
            <a:off x="457200" y="274638"/>
            <a:ext cx="8229600" cy="1714202"/>
          </a:xfrm>
          <a:solidFill>
            <a:schemeClr val="accent2"/>
          </a:solidFill>
        </p:spPr>
        <p:txBody>
          <a:bodyPr/>
          <a:lstStyle/>
          <a:p>
            <a:r>
              <a:rPr lang="ja-JP" altLang="en-US" dirty="0">
                <a:solidFill>
                  <a:schemeClr val="bg1"/>
                </a:solidFill>
              </a:rPr>
              <a:t>１</a:t>
            </a:r>
            <a:r>
              <a:rPr lang="ja-JP" altLang="en-US" dirty="0" smtClean="0">
                <a:solidFill>
                  <a:schemeClr val="bg1"/>
                </a:solidFill>
              </a:rPr>
              <a:t>．Ｒｕｇｂｙ　Ｒｅａｄｙの確認</a:t>
            </a:r>
            <a:r>
              <a:rPr lang="en-US" altLang="ja-JP" dirty="0" smtClean="0">
                <a:solidFill>
                  <a:schemeClr val="bg1"/>
                </a:solidFill>
              </a:rPr>
              <a:t/>
            </a:r>
            <a:br>
              <a:rPr lang="en-US" altLang="ja-JP" dirty="0" smtClean="0">
                <a:solidFill>
                  <a:schemeClr val="bg1"/>
                </a:solidFill>
              </a:rPr>
            </a:br>
            <a:r>
              <a:rPr lang="ja-JP" altLang="en-US" sz="3200" dirty="0">
                <a:solidFill>
                  <a:schemeClr val="bg1"/>
                </a:solidFill>
              </a:rPr>
              <a:t>（</a:t>
            </a:r>
            <a:r>
              <a:rPr lang="ja-JP" altLang="en-US" sz="3200" dirty="0" smtClean="0">
                <a:solidFill>
                  <a:schemeClr val="bg1"/>
                </a:solidFill>
              </a:rPr>
              <a:t>ワークショップ）</a:t>
            </a:r>
          </a:p>
        </p:txBody>
      </p:sp>
      <p:pic>
        <p:nvPicPr>
          <p:cNvPr id="4" name="コンテンツ プレースホルダー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820534" y="5905500"/>
            <a:ext cx="345757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225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ja-JP" altLang="en-US" b="1" dirty="0" smtClean="0"/>
              <a:t>試合前</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長期</a:t>
            </a:r>
            <a:r>
              <a:rPr lang="ja-JP" altLang="en-US" dirty="0"/>
              <a:t>プレーヤー育成計画（</a:t>
            </a:r>
            <a:r>
              <a:rPr lang="en-US" altLang="ja-JP" dirty="0"/>
              <a:t>LTPD</a:t>
            </a:r>
            <a:r>
              <a:rPr lang="ja-JP" altLang="en-US" dirty="0" smtClean="0"/>
              <a:t>）</a:t>
            </a:r>
            <a:endParaRPr lang="ja-JP" altLang="en-US" b="1" dirty="0"/>
          </a:p>
          <a:p>
            <a:r>
              <a:rPr lang="ja-JP" altLang="en-US" dirty="0" smtClean="0">
                <a:solidFill>
                  <a:srgbClr val="00B0F0"/>
                </a:solidFill>
              </a:rPr>
              <a:t>参加</a:t>
            </a:r>
            <a:r>
              <a:rPr lang="ja-JP" altLang="en-US" dirty="0">
                <a:solidFill>
                  <a:srgbClr val="00B0F0"/>
                </a:solidFill>
              </a:rPr>
              <a:t>する前に </a:t>
            </a:r>
            <a:endParaRPr lang="en-US" altLang="ja-JP" dirty="0">
              <a:solidFill>
                <a:srgbClr val="00B0F0"/>
              </a:solidFill>
            </a:endParaRPr>
          </a:p>
          <a:p>
            <a:r>
              <a:rPr lang="zh-TW" altLang="en-US" dirty="0" smtClean="0">
                <a:solidFill>
                  <a:srgbClr val="00B0F0"/>
                </a:solidFill>
              </a:rPr>
              <a:t>用具</a:t>
            </a:r>
            <a:r>
              <a:rPr lang="zh-TW" altLang="en-US" dirty="0">
                <a:solidFill>
                  <a:srgbClr val="00B0F0"/>
                </a:solidFill>
              </a:rPr>
              <a:t>、環境、緊急対応計画 </a:t>
            </a:r>
            <a:endParaRPr lang="en-US" altLang="zh-TW" dirty="0" smtClean="0">
              <a:solidFill>
                <a:srgbClr val="00B0F0"/>
              </a:solidFill>
            </a:endParaRPr>
          </a:p>
          <a:p>
            <a:r>
              <a:rPr lang="ja-JP" altLang="en-US" dirty="0" smtClean="0"/>
              <a:t>フィジカルコンディショニング </a:t>
            </a:r>
            <a:endParaRPr lang="en-US" altLang="ja-JP" dirty="0" smtClean="0"/>
          </a:p>
          <a:p>
            <a:r>
              <a:rPr lang="ja-JP" altLang="en-US" dirty="0" smtClean="0">
                <a:solidFill>
                  <a:srgbClr val="00B0F0"/>
                </a:solidFill>
              </a:rPr>
              <a:t>ライフスタイル</a:t>
            </a:r>
            <a:r>
              <a:rPr lang="ja-JP" altLang="en-US" dirty="0" smtClean="0"/>
              <a:t> </a:t>
            </a:r>
            <a:endParaRPr lang="en-US" altLang="ja-JP" dirty="0" smtClean="0"/>
          </a:p>
          <a:p>
            <a:r>
              <a:rPr lang="ja-JP" altLang="en-US" dirty="0" smtClean="0"/>
              <a:t>ウォームアップ </a:t>
            </a:r>
            <a:endParaRPr lang="en-US" altLang="ja-JP" dirty="0" smtClean="0"/>
          </a:p>
        </p:txBody>
      </p:sp>
      <p:pic>
        <p:nvPicPr>
          <p:cNvPr id="5" name="コンテンツ プレースホルダー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860032" y="5301208"/>
            <a:ext cx="345757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384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76056" y="1916832"/>
            <a:ext cx="3514697"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548680"/>
            <a:ext cx="4044894"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858658" y="181662"/>
            <a:ext cx="3240360" cy="369332"/>
          </a:xfrm>
          <a:prstGeom prst="rect">
            <a:avLst/>
          </a:prstGeom>
          <a:noFill/>
        </p:spPr>
        <p:txBody>
          <a:bodyPr wrap="square" rtlCol="0">
            <a:spAutoFit/>
          </a:bodyPr>
          <a:lstStyle/>
          <a:p>
            <a:r>
              <a:rPr kumimoji="1" lang="ja-JP" altLang="en-US" b="1" dirty="0" smtClean="0">
                <a:solidFill>
                  <a:srgbClr val="FF0000"/>
                </a:solidFill>
              </a:rPr>
              <a:t>長期プレーヤー育成計画</a:t>
            </a:r>
            <a:endParaRPr kumimoji="1" lang="ja-JP" altLang="en-US" b="1" dirty="0">
              <a:solidFill>
                <a:srgbClr val="FF0000"/>
              </a:solidFill>
            </a:endParaRPr>
          </a:p>
        </p:txBody>
      </p:sp>
      <p:sp>
        <p:nvSpPr>
          <p:cNvPr id="5" name="テキスト ボックス 4"/>
          <p:cNvSpPr txBox="1"/>
          <p:nvPr/>
        </p:nvSpPr>
        <p:spPr>
          <a:xfrm>
            <a:off x="5436096" y="1340768"/>
            <a:ext cx="3024336" cy="369332"/>
          </a:xfrm>
          <a:prstGeom prst="rect">
            <a:avLst/>
          </a:prstGeom>
          <a:noFill/>
        </p:spPr>
        <p:txBody>
          <a:bodyPr wrap="square" rtlCol="0">
            <a:spAutoFit/>
          </a:bodyPr>
          <a:lstStyle/>
          <a:p>
            <a:r>
              <a:rPr kumimoji="1" lang="ja-JP" altLang="en-US" b="1" dirty="0" smtClean="0">
                <a:solidFill>
                  <a:srgbClr val="FF0000"/>
                </a:solidFill>
              </a:rPr>
              <a:t>フィジカルコンディショニング</a:t>
            </a:r>
            <a:endParaRPr kumimoji="1" lang="ja-JP" altLang="en-US" b="1" dirty="0">
              <a:solidFill>
                <a:srgbClr val="FF0000"/>
              </a:solidFill>
            </a:endParaRPr>
          </a:p>
        </p:txBody>
      </p:sp>
    </p:spTree>
    <p:extLst>
      <p:ext uri="{BB962C8B-B14F-4D97-AF65-F5344CB8AC3E}">
        <p14:creationId xmlns:p14="http://schemas.microsoft.com/office/powerpoint/2010/main" val="1108742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8640"/>
            <a:ext cx="8784976"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79512" y="4015815"/>
            <a:ext cx="5048250"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94" y="5588466"/>
            <a:ext cx="507682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069" y="4941168"/>
            <a:ext cx="508635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508104" y="4365104"/>
            <a:ext cx="3024336" cy="369332"/>
          </a:xfrm>
          <a:prstGeom prst="rect">
            <a:avLst/>
          </a:prstGeom>
          <a:noFill/>
        </p:spPr>
        <p:txBody>
          <a:bodyPr wrap="square" rtlCol="0">
            <a:spAutoFit/>
          </a:bodyPr>
          <a:lstStyle/>
          <a:p>
            <a:r>
              <a:rPr kumimoji="1" lang="ja-JP" altLang="en-US" b="1" dirty="0" smtClean="0">
                <a:solidFill>
                  <a:srgbClr val="FF0000"/>
                </a:solidFill>
              </a:rPr>
              <a:t>ウオームアップ</a:t>
            </a:r>
            <a:endParaRPr kumimoji="1" lang="ja-JP" altLang="en-US" b="1" dirty="0">
              <a:solidFill>
                <a:srgbClr val="FF0000"/>
              </a:solidFill>
            </a:endParaRPr>
          </a:p>
        </p:txBody>
      </p:sp>
    </p:spTree>
    <p:extLst>
      <p:ext uri="{BB962C8B-B14F-4D97-AF65-F5344CB8AC3E}">
        <p14:creationId xmlns:p14="http://schemas.microsoft.com/office/powerpoint/2010/main" val="33315657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ja-JP" altLang="en-US" b="1" dirty="0" smtClean="0"/>
              <a:t>試合中</a:t>
            </a:r>
            <a:endParaRPr kumimoji="1" lang="ja-JP" altLang="en-US" dirty="0"/>
          </a:p>
        </p:txBody>
      </p:sp>
      <p:sp>
        <p:nvSpPr>
          <p:cNvPr id="3" name="コンテンツ プレースホルダー 2"/>
          <p:cNvSpPr>
            <a:spLocks noGrp="1"/>
          </p:cNvSpPr>
          <p:nvPr>
            <p:ph idx="1"/>
          </p:nvPr>
        </p:nvSpPr>
        <p:spPr>
          <a:xfrm>
            <a:off x="467544" y="1628800"/>
            <a:ext cx="8229600" cy="4525963"/>
          </a:xfrm>
        </p:spPr>
        <p:txBody>
          <a:bodyPr/>
          <a:lstStyle/>
          <a:p>
            <a:r>
              <a:rPr lang="ja-JP" altLang="en-US" dirty="0" smtClean="0"/>
              <a:t>プレー</a:t>
            </a:r>
            <a:r>
              <a:rPr lang="ja-JP" altLang="en-US" dirty="0"/>
              <a:t>の原則 </a:t>
            </a:r>
            <a:endParaRPr lang="en-US" altLang="ja-JP" dirty="0" smtClean="0"/>
          </a:p>
          <a:p>
            <a:r>
              <a:rPr lang="ja-JP" altLang="en-US" dirty="0" smtClean="0"/>
              <a:t>オープンフィールドプレー</a:t>
            </a:r>
            <a:endParaRPr lang="en-US" altLang="ja-JP" dirty="0" smtClean="0"/>
          </a:p>
          <a:p>
            <a:r>
              <a:rPr lang="ja-JP" altLang="en-US" dirty="0" smtClean="0"/>
              <a:t>タックル</a:t>
            </a:r>
            <a:endParaRPr lang="en-US" altLang="ja-JP" dirty="0"/>
          </a:p>
          <a:p>
            <a:r>
              <a:rPr lang="ja-JP" altLang="en-US" dirty="0"/>
              <a:t>ラック </a:t>
            </a:r>
            <a:endParaRPr lang="en-US" altLang="ja-JP" dirty="0" smtClean="0"/>
          </a:p>
          <a:p>
            <a:r>
              <a:rPr lang="ja-JP" altLang="en-US" dirty="0" smtClean="0"/>
              <a:t>モール </a:t>
            </a:r>
            <a:endParaRPr lang="en-US" altLang="ja-JP" dirty="0" smtClean="0"/>
          </a:p>
          <a:p>
            <a:r>
              <a:rPr lang="ja-JP" altLang="en-US" dirty="0" smtClean="0"/>
              <a:t>スクラム </a:t>
            </a:r>
            <a:endParaRPr lang="en-US" altLang="ja-JP" dirty="0" smtClean="0"/>
          </a:p>
        </p:txBody>
      </p:sp>
      <p:pic>
        <p:nvPicPr>
          <p:cNvPr id="4" name="コンテンツ プレースホルダー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716016" y="4437112"/>
            <a:ext cx="345757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8737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124" y="476672"/>
            <a:ext cx="2870810" cy="2564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707530"/>
            <a:ext cx="5600700" cy="371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1" y="4797152"/>
            <a:ext cx="559117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789678" y="3199751"/>
            <a:ext cx="2304256" cy="369332"/>
          </a:xfrm>
          <a:prstGeom prst="rect">
            <a:avLst/>
          </a:prstGeom>
          <a:noFill/>
        </p:spPr>
        <p:txBody>
          <a:bodyPr wrap="square" rtlCol="0">
            <a:spAutoFit/>
          </a:bodyPr>
          <a:lstStyle/>
          <a:p>
            <a:r>
              <a:rPr kumimoji="1" lang="ja-JP" altLang="en-US" b="1" dirty="0" smtClean="0">
                <a:solidFill>
                  <a:srgbClr val="FF0000"/>
                </a:solidFill>
              </a:rPr>
              <a:t>プレーの原則</a:t>
            </a:r>
            <a:endParaRPr kumimoji="1" lang="ja-JP" altLang="en-US" b="1" dirty="0">
              <a:solidFill>
                <a:srgbClr val="FF0000"/>
              </a:solidFill>
            </a:endParaRPr>
          </a:p>
        </p:txBody>
      </p:sp>
      <p:sp>
        <p:nvSpPr>
          <p:cNvPr id="3" name="テキスト ボックス 2"/>
          <p:cNvSpPr txBox="1"/>
          <p:nvPr/>
        </p:nvSpPr>
        <p:spPr>
          <a:xfrm>
            <a:off x="4067944" y="332656"/>
            <a:ext cx="3600400" cy="374874"/>
          </a:xfrm>
          <a:prstGeom prst="rect">
            <a:avLst/>
          </a:prstGeom>
          <a:noFill/>
        </p:spPr>
        <p:txBody>
          <a:bodyPr wrap="square" rtlCol="0">
            <a:spAutoFit/>
          </a:bodyPr>
          <a:lstStyle/>
          <a:p>
            <a:r>
              <a:rPr kumimoji="1" lang="ja-JP" altLang="en-US" b="1" dirty="0" smtClean="0">
                <a:solidFill>
                  <a:srgbClr val="FF0000"/>
                </a:solidFill>
              </a:rPr>
              <a:t>タックルのスキル</a:t>
            </a:r>
            <a:endParaRPr kumimoji="1" lang="ja-JP" altLang="en-US" b="1" dirty="0">
              <a:solidFill>
                <a:srgbClr val="FF0000"/>
              </a:solidFill>
            </a:endParaRPr>
          </a:p>
        </p:txBody>
      </p:sp>
      <p:sp>
        <p:nvSpPr>
          <p:cNvPr id="5" name="テキスト ボックス 4"/>
          <p:cNvSpPr txBox="1"/>
          <p:nvPr/>
        </p:nvSpPr>
        <p:spPr>
          <a:xfrm>
            <a:off x="6490766" y="5013176"/>
            <a:ext cx="1681634" cy="369332"/>
          </a:xfrm>
          <a:prstGeom prst="rect">
            <a:avLst/>
          </a:prstGeom>
          <a:noFill/>
        </p:spPr>
        <p:txBody>
          <a:bodyPr wrap="square" rtlCol="0">
            <a:spAutoFit/>
          </a:bodyPr>
          <a:lstStyle/>
          <a:p>
            <a:r>
              <a:rPr kumimoji="1" lang="ja-JP" altLang="en-US" b="1" dirty="0" smtClean="0">
                <a:solidFill>
                  <a:srgbClr val="FF0000"/>
                </a:solidFill>
              </a:rPr>
              <a:t>ラックの指導</a:t>
            </a:r>
            <a:endParaRPr kumimoji="1" lang="ja-JP" altLang="en-US" b="1" dirty="0">
              <a:solidFill>
                <a:srgbClr val="FF0000"/>
              </a:solidFill>
            </a:endParaRPr>
          </a:p>
        </p:txBody>
      </p:sp>
    </p:spTree>
    <p:extLst>
      <p:ext uri="{BB962C8B-B14F-4D97-AF65-F5344CB8AC3E}">
        <p14:creationId xmlns:p14="http://schemas.microsoft.com/office/powerpoint/2010/main" val="1226592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980728"/>
            <a:ext cx="3314146"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1187624" y="611396"/>
            <a:ext cx="1800200" cy="369332"/>
          </a:xfrm>
          <a:prstGeom prst="rect">
            <a:avLst/>
          </a:prstGeom>
          <a:noFill/>
        </p:spPr>
        <p:txBody>
          <a:bodyPr wrap="square" rtlCol="0">
            <a:spAutoFit/>
          </a:bodyPr>
          <a:lstStyle/>
          <a:p>
            <a:r>
              <a:rPr kumimoji="1" lang="ja-JP" altLang="en-US" b="1" dirty="0" smtClean="0">
                <a:solidFill>
                  <a:srgbClr val="FF0000"/>
                </a:solidFill>
              </a:rPr>
              <a:t>モールのスキル</a:t>
            </a:r>
            <a:endParaRPr kumimoji="1" lang="ja-JP" altLang="en-US" b="1" dirty="0">
              <a:solidFill>
                <a:srgbClr val="FF0000"/>
              </a:solidFill>
            </a:endParaRPr>
          </a:p>
        </p:txBody>
      </p:sp>
      <p:sp>
        <p:nvSpPr>
          <p:cNvPr id="3" name="テキスト ボックス 2"/>
          <p:cNvSpPr txBox="1"/>
          <p:nvPr/>
        </p:nvSpPr>
        <p:spPr>
          <a:xfrm>
            <a:off x="5796136" y="204851"/>
            <a:ext cx="2520280" cy="369332"/>
          </a:xfrm>
          <a:prstGeom prst="rect">
            <a:avLst/>
          </a:prstGeom>
          <a:noFill/>
        </p:spPr>
        <p:txBody>
          <a:bodyPr wrap="square" rtlCol="0">
            <a:spAutoFit/>
          </a:bodyPr>
          <a:lstStyle/>
          <a:p>
            <a:r>
              <a:rPr lang="ja-JP" altLang="en-US" b="1" dirty="0">
                <a:solidFill>
                  <a:srgbClr val="FF0000"/>
                </a:solidFill>
              </a:rPr>
              <a:t>Ｓｃｒｕｍ　Ｒｅａｄｙ</a:t>
            </a:r>
            <a:endParaRPr kumimoji="1" lang="ja-JP" altLang="en-US" b="1" dirty="0">
              <a:solidFill>
                <a:srgbClr val="FF0000"/>
              </a:solidFill>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9" y="5161806"/>
            <a:ext cx="7992887" cy="1507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692696"/>
            <a:ext cx="3386967" cy="4469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1043608" y="4797152"/>
            <a:ext cx="2736304" cy="369332"/>
          </a:xfrm>
          <a:prstGeom prst="rect">
            <a:avLst/>
          </a:prstGeom>
          <a:noFill/>
        </p:spPr>
        <p:txBody>
          <a:bodyPr wrap="square" rtlCol="0">
            <a:spAutoFit/>
          </a:bodyPr>
          <a:lstStyle/>
          <a:p>
            <a:r>
              <a:rPr kumimoji="1" lang="ja-JP" altLang="en-US" b="1" dirty="0" smtClean="0">
                <a:solidFill>
                  <a:srgbClr val="FF0000"/>
                </a:solidFill>
              </a:rPr>
              <a:t>ラインアウトの安全確保</a:t>
            </a:r>
            <a:endParaRPr kumimoji="1" lang="ja-JP" altLang="en-US" b="1" dirty="0">
              <a:solidFill>
                <a:srgbClr val="FF0000"/>
              </a:solidFill>
            </a:endParaRPr>
          </a:p>
        </p:txBody>
      </p:sp>
    </p:spTree>
    <p:extLst>
      <p:ext uri="{BB962C8B-B14F-4D97-AF65-F5344CB8AC3E}">
        <p14:creationId xmlns:p14="http://schemas.microsoft.com/office/powerpoint/2010/main" val="2119002244"/>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2757</TotalTime>
  <Words>477</Words>
  <Application>Microsoft Office PowerPoint</Application>
  <PresentationFormat>画面に合わせる (4:3)</PresentationFormat>
  <Paragraphs>302</Paragraphs>
  <Slides>25</Slides>
  <Notes>24</Notes>
  <HiddenSlides>0</HiddenSlides>
  <MMClips>0</MMClips>
  <ScaleCrop>false</ScaleCrop>
  <HeadingPairs>
    <vt:vector size="4" baseType="variant">
      <vt:variant>
        <vt:lpstr>テーマ</vt:lpstr>
      </vt:variant>
      <vt:variant>
        <vt:i4>1</vt:i4>
      </vt:variant>
      <vt:variant>
        <vt:lpstr>スライド タイトル</vt:lpstr>
      </vt:variant>
      <vt:variant>
        <vt:i4>25</vt:i4>
      </vt:variant>
    </vt:vector>
  </HeadingPairs>
  <TitlesOfParts>
    <vt:vector size="26" baseType="lpstr">
      <vt:lpstr>標準デザイン</vt:lpstr>
      <vt:lpstr>Ｈ2７　安全推進講習会</vt:lpstr>
      <vt:lpstr>講習の内容</vt:lpstr>
      <vt:lpstr>１．Ｒｕｇｂｙ　Ｒｅａｄｙの確認 （ワークショップ）</vt:lpstr>
      <vt:lpstr>試合前</vt:lpstr>
      <vt:lpstr>PowerPoint プレゼンテーション</vt:lpstr>
      <vt:lpstr>PowerPoint プレゼンテーション</vt:lpstr>
      <vt:lpstr>試合中</vt:lpstr>
      <vt:lpstr>PowerPoint プレゼンテーション</vt:lpstr>
      <vt:lpstr>PowerPoint プレゼンテーション</vt:lpstr>
      <vt:lpstr>試合後・けがした時</vt:lpstr>
      <vt:lpstr>PowerPoint プレゼンテーション</vt:lpstr>
      <vt:lpstr>２．講習の意図</vt:lpstr>
      <vt:lpstr>３．重症事故統計</vt:lpstr>
      <vt:lpstr>４．安全対策の必要性 （ワークショップ　２）</vt:lpstr>
      <vt:lpstr>ワークショップで提出された意見</vt:lpstr>
      <vt:lpstr>４．安全対策の必要性 （重症事故が発生すると・・・）</vt:lpstr>
      <vt:lpstr>５．課題解決方法 （ワークショップ　３）</vt:lpstr>
      <vt:lpstr>ワークショップで提出された意見</vt:lpstr>
      <vt:lpstr>メッセージ</vt:lpstr>
      <vt:lpstr>宿題</vt:lpstr>
      <vt:lpstr>宿題</vt:lpstr>
      <vt:lpstr>「Rugby Ready」へのアクセス方法</vt:lpstr>
      <vt:lpstr>PowerPoint プレゼンテーション</vt:lpstr>
      <vt:lpstr>安全推進講習会ＤＶＤ　</vt:lpstr>
      <vt:lpstr>PowerPoint プレゼンテーション</vt:lpstr>
    </vt:vector>
  </TitlesOfParts>
  <Company>防衛大学校</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安全推進講習会DVD タックルの指導</dc:title>
  <dc:creator>National Defense Academy</dc:creator>
  <cp:lastModifiedBy>user6</cp:lastModifiedBy>
  <cp:revision>114</cp:revision>
  <cp:lastPrinted>2014-12-25T01:21:22Z</cp:lastPrinted>
  <dcterms:created xsi:type="dcterms:W3CDTF">2009-01-12T22:03:20Z</dcterms:created>
  <dcterms:modified xsi:type="dcterms:W3CDTF">2015-04-08T05:10:09Z</dcterms:modified>
</cp:coreProperties>
</file>