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60" r:id="rId3"/>
    <p:sldId id="261" r:id="rId4"/>
    <p:sldId id="257" r:id="rId5"/>
    <p:sldId id="258" r:id="rId6"/>
    <p:sldId id="259"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31" autoAdjust="0"/>
  </p:normalViewPr>
  <p:slideViewPr>
    <p:cSldViewPr>
      <p:cViewPr>
        <p:scale>
          <a:sx n="100" d="100"/>
          <a:sy n="100" d="100"/>
        </p:scale>
        <p:origin x="-28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21701-FD9B-4E91-ACDB-82BBD4085B4A}" type="datetimeFigureOut">
              <a:rPr kumimoji="1" lang="ja-JP" altLang="en-US" smtClean="0"/>
              <a:t>2014/10/9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7C67-EEA3-46C6-87C3-944BD63DCCDE}" type="slidenum">
              <a:rPr kumimoji="1" lang="ja-JP" altLang="en-US" smtClean="0"/>
              <a:t>‹#›</a:t>
            </a:fld>
            <a:endParaRPr kumimoji="1" lang="ja-JP" altLang="en-US"/>
          </a:p>
        </p:txBody>
      </p:sp>
    </p:spTree>
    <p:extLst>
      <p:ext uri="{BB962C8B-B14F-4D97-AF65-F5344CB8AC3E}">
        <p14:creationId xmlns:p14="http://schemas.microsoft.com/office/powerpoint/2010/main" val="5809810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コンデンサ・インプット回路はコンデンサの電位が基準になり、</a:t>
            </a:r>
            <a:r>
              <a:rPr kumimoji="1" lang="en-US" altLang="ja-JP" dirty="0" smtClean="0"/>
              <a:t>Di</a:t>
            </a:r>
            <a:r>
              <a:rPr kumimoji="1" lang="ja-JP" altLang="en-US" dirty="0" smtClean="0"/>
              <a:t>側の電位が低いときは、コンデンサの電位が電位差となり、</a:t>
            </a:r>
            <a:r>
              <a:rPr kumimoji="1" lang="en-US" altLang="ja-JP" dirty="0" smtClean="0"/>
              <a:t>Ω</a:t>
            </a:r>
            <a:r>
              <a:rPr kumimoji="1" lang="ja-JP" altLang="en-US" dirty="0" smtClean="0"/>
              <a:t>の法則道理、負荷電流が流れます、</a:t>
            </a:r>
            <a:r>
              <a:rPr kumimoji="1" lang="en-US" altLang="ja-JP" dirty="0" smtClean="0"/>
              <a:t>Di</a:t>
            </a:r>
            <a:r>
              <a:rPr kumimoji="1" lang="ja-JP" altLang="en-US" dirty="0" smtClean="0"/>
              <a:t>側の電位が上昇コンデンサと同電位になると、電位差のないループ回路は</a:t>
            </a:r>
            <a:r>
              <a:rPr kumimoji="1" lang="en-US" altLang="ja-JP" dirty="0" smtClean="0"/>
              <a:t>Ω</a:t>
            </a:r>
            <a:r>
              <a:rPr kumimoji="1" lang="ja-JP" altLang="en-US" dirty="0" smtClean="0"/>
              <a:t>の法則道理、負荷電流が流れません、</a:t>
            </a:r>
            <a:r>
              <a:rPr kumimoji="1" lang="en-US" altLang="ja-JP" dirty="0" smtClean="0"/>
              <a:t>Di</a:t>
            </a:r>
            <a:r>
              <a:rPr kumimoji="1" lang="ja-JP" altLang="en-US" dirty="0" smtClean="0"/>
              <a:t>側電位がコンデンサの電位より上昇すると電位差が生じ電流が流れだしますが、放電後のコンデンサは並列に入っている負荷よりインピーダンスが低いので整流電流はさきにコンデンサに流れ込むため、この間約半サイクルの</a:t>
            </a:r>
            <a:r>
              <a:rPr kumimoji="1" lang="en-US" altLang="ja-JP" dirty="0" smtClean="0"/>
              <a:t>10</a:t>
            </a:r>
            <a:r>
              <a:rPr kumimoji="1" lang="ja-JP" altLang="en-US" dirty="0" smtClean="0"/>
              <a:t>％が負荷電流欠落を起こしています。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8547C67-EEA3-46C6-87C3-944BD63DCCDE}" type="slidenum">
              <a:rPr kumimoji="1" lang="ja-JP" altLang="en-US" smtClean="0"/>
              <a:t>1</a:t>
            </a:fld>
            <a:endParaRPr kumimoji="1" lang="ja-JP" altLang="en-US" dirty="0"/>
          </a:p>
        </p:txBody>
      </p:sp>
    </p:spTree>
    <p:extLst>
      <p:ext uri="{BB962C8B-B14F-4D97-AF65-F5344CB8AC3E}">
        <p14:creationId xmlns:p14="http://schemas.microsoft.com/office/powerpoint/2010/main" val="426606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コンデンサ・インプット回路はコンデンサの電圧が基準になり、</a:t>
            </a:r>
            <a:r>
              <a:rPr kumimoji="1" lang="en-US" altLang="ja-JP" dirty="0" smtClean="0"/>
              <a:t>D</a:t>
            </a:r>
            <a:r>
              <a:rPr kumimoji="1" lang="ja-JP" altLang="en-US" dirty="0" smtClean="0"/>
              <a:t>ｉ側電位がコンデンサ電位より高くなると、電位差が生じ</a:t>
            </a:r>
            <a:r>
              <a:rPr kumimoji="1" lang="en-US" altLang="ja-JP" dirty="0" smtClean="0"/>
              <a:t>,DI</a:t>
            </a:r>
            <a:r>
              <a:rPr kumimoji="1" lang="ja-JP" altLang="en-US" dirty="0" smtClean="0"/>
              <a:t>が整流を開始しコンデンサの充電と負荷電流供給を行います、問題は測定器が、電位と電位差の区別ができず、表示してしまいます、</a:t>
            </a:r>
            <a:r>
              <a:rPr kumimoji="1" lang="en-US" altLang="ja-JP" dirty="0" smtClean="0"/>
              <a:t>Ω</a:t>
            </a:r>
            <a:r>
              <a:rPr kumimoji="1" lang="ja-JP" altLang="en-US" dirty="0" smtClean="0"/>
              <a:t>の法則の</a:t>
            </a:r>
            <a:r>
              <a:rPr kumimoji="1" lang="en-US" altLang="ja-JP" dirty="0" smtClean="0"/>
              <a:t>I=V/R</a:t>
            </a:r>
            <a:r>
              <a:rPr kumimoji="1" lang="ja-JP" altLang="en-US" dirty="0" smtClean="0"/>
              <a:t>の</a:t>
            </a:r>
            <a:r>
              <a:rPr kumimoji="1" lang="en-US" altLang="ja-JP" dirty="0" smtClean="0"/>
              <a:t>V</a:t>
            </a:r>
            <a:r>
              <a:rPr kumimoji="1" lang="ja-JP" altLang="en-US" dirty="0" smtClean="0"/>
              <a:t>は電位差をさします、また、ダイオード電流が流れても放電後のインピーダンスの低いコンデンサに先に電流が流れ込むためダイオード電流３ｍｓのうち１／３がコンデンサに流れ込み、負荷電流欠落をおこ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8547C67-EEA3-46C6-87C3-944BD63DCCDE}" type="slidenum">
              <a:rPr kumimoji="1" lang="ja-JP" altLang="en-US" smtClean="0"/>
              <a:t>3</a:t>
            </a:fld>
            <a:endParaRPr kumimoji="1" lang="ja-JP" altLang="en-US"/>
          </a:p>
        </p:txBody>
      </p:sp>
    </p:spTree>
    <p:extLst>
      <p:ext uri="{BB962C8B-B14F-4D97-AF65-F5344CB8AC3E}">
        <p14:creationId xmlns:p14="http://schemas.microsoft.com/office/powerpoint/2010/main" val="273042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a:t>
            </a:r>
            <a:r>
              <a:rPr kumimoji="1" lang="en-US" altLang="ja-JP" dirty="0" smtClean="0"/>
              <a:t>2</a:t>
            </a:r>
            <a:r>
              <a:rPr kumimoji="1" lang="ja-JP" altLang="en-US" dirty="0" smtClean="0"/>
              <a:t>世代電源は放電後の低インピーダンスのメイン</a:t>
            </a:r>
            <a:r>
              <a:rPr kumimoji="1" lang="en-US" altLang="ja-JP" dirty="0" smtClean="0"/>
              <a:t>C</a:t>
            </a:r>
            <a:r>
              <a:rPr kumimoji="1" lang="ja-JP" altLang="en-US" dirty="0" smtClean="0"/>
              <a:t>に突入する整流電流の補填のため、別整流回路に倍の容量の</a:t>
            </a:r>
            <a:r>
              <a:rPr kumimoji="1" lang="en-US" altLang="ja-JP" dirty="0" smtClean="0"/>
              <a:t>C</a:t>
            </a:r>
            <a:r>
              <a:rPr kumimoji="1" lang="ja-JP" altLang="en-US" dirty="0" smtClean="0"/>
              <a:t>を用意しておき、メイン</a:t>
            </a:r>
            <a:r>
              <a:rPr kumimoji="1" lang="en-US" altLang="ja-JP" dirty="0" smtClean="0"/>
              <a:t>C</a:t>
            </a:r>
            <a:r>
              <a:rPr kumimoji="1" lang="ja-JP" altLang="en-US" dirty="0" smtClean="0"/>
              <a:t>の充電と負荷電流の供給することで、負荷電流欠落をカバーします。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8547C67-EEA3-46C6-87C3-944BD63DCCDE}" type="slidenum">
              <a:rPr kumimoji="1" lang="ja-JP" altLang="en-US" smtClean="0"/>
              <a:t>4</a:t>
            </a:fld>
            <a:endParaRPr kumimoji="1" lang="ja-JP" altLang="en-US" dirty="0"/>
          </a:p>
        </p:txBody>
      </p:sp>
    </p:spTree>
    <p:extLst>
      <p:ext uri="{BB962C8B-B14F-4D97-AF65-F5344CB8AC3E}">
        <p14:creationId xmlns:p14="http://schemas.microsoft.com/office/powerpoint/2010/main" val="295478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CRT2</a:t>
            </a:r>
            <a:r>
              <a:rPr kumimoji="1" lang="ja-JP" altLang="en-US" dirty="0" smtClean="0"/>
              <a:t>は従来の整流回路のダイオード電流波形、</a:t>
            </a:r>
            <a:r>
              <a:rPr kumimoji="1" lang="en-US" altLang="ja-JP" dirty="0" smtClean="0"/>
              <a:t>CRT2</a:t>
            </a:r>
            <a:r>
              <a:rPr kumimoji="1" lang="ja-JP" altLang="en-US" dirty="0" smtClean="0"/>
              <a:t>は別整流回路に倍の容量の</a:t>
            </a:r>
            <a:r>
              <a:rPr kumimoji="1" lang="en-US" altLang="ja-JP" dirty="0" smtClean="0"/>
              <a:t>C</a:t>
            </a:r>
            <a:r>
              <a:rPr kumimoji="1" lang="ja-JP" altLang="en-US" dirty="0" smtClean="0"/>
              <a:t>から流れ出す、メインコンデンサ</a:t>
            </a:r>
            <a:r>
              <a:rPr kumimoji="1" lang="en-US" altLang="ja-JP" dirty="0" smtClean="0"/>
              <a:t>C0</a:t>
            </a:r>
            <a:r>
              <a:rPr kumimoji="1" lang="ja-JP" altLang="en-US" dirty="0" smtClean="0"/>
              <a:t>の補填電流と負荷が必要とする負荷電流。</a:t>
            </a:r>
            <a:endParaRPr kumimoji="1" lang="ja-JP" altLang="en-US" dirty="0"/>
          </a:p>
        </p:txBody>
      </p:sp>
      <p:sp>
        <p:nvSpPr>
          <p:cNvPr id="4" name="スライド番号プレースホルダー 3"/>
          <p:cNvSpPr>
            <a:spLocks noGrp="1"/>
          </p:cNvSpPr>
          <p:nvPr>
            <p:ph type="sldNum" sz="quarter" idx="10"/>
          </p:nvPr>
        </p:nvSpPr>
        <p:spPr/>
        <p:txBody>
          <a:bodyPr/>
          <a:lstStyle/>
          <a:p>
            <a:fld id="{18547C67-EEA3-46C6-87C3-944BD63DCCDE}" type="slidenum">
              <a:rPr kumimoji="1" lang="ja-JP" altLang="en-US" smtClean="0"/>
              <a:t>5</a:t>
            </a:fld>
            <a:endParaRPr kumimoji="1" lang="ja-JP" altLang="en-US" dirty="0"/>
          </a:p>
        </p:txBody>
      </p:sp>
    </p:spTree>
    <p:extLst>
      <p:ext uri="{BB962C8B-B14F-4D97-AF65-F5344CB8AC3E}">
        <p14:creationId xmlns:p14="http://schemas.microsoft.com/office/powerpoint/2010/main" val="87223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 flowing 1A, Load current loss in conventional rectifying circuit is 200mV at 50Hz.    Basic waveform gets equal to noise level at 400Hz.  Power source noise is amplified together with voice signal.  Meanwhile, fourth generation, which has no load current loss, shows 1mA of noise level and basic waveform is clearly expanded to 1200Hz.  AMP Power Source makes it possible to amplify voice signal only.</a:t>
            </a:r>
            <a:endParaRPr kumimoji="1" lang="ja-JP" altLang="en-US" dirty="0"/>
          </a:p>
        </p:txBody>
      </p:sp>
      <p:sp>
        <p:nvSpPr>
          <p:cNvPr id="4" name="スライド番号プレースホルダー 3"/>
          <p:cNvSpPr>
            <a:spLocks noGrp="1"/>
          </p:cNvSpPr>
          <p:nvPr>
            <p:ph type="sldNum" sz="quarter" idx="10"/>
          </p:nvPr>
        </p:nvSpPr>
        <p:spPr/>
        <p:txBody>
          <a:bodyPr/>
          <a:lstStyle/>
          <a:p>
            <a:fld id="{18547C67-EEA3-46C6-87C3-944BD63DCCDE}" type="slidenum">
              <a:rPr kumimoji="1" lang="ja-JP" altLang="en-US" smtClean="0"/>
              <a:t>6</a:t>
            </a:fld>
            <a:endParaRPr kumimoji="1" lang="ja-JP" altLang="en-US"/>
          </a:p>
        </p:txBody>
      </p:sp>
    </p:spTree>
    <p:extLst>
      <p:ext uri="{BB962C8B-B14F-4D97-AF65-F5344CB8AC3E}">
        <p14:creationId xmlns:p14="http://schemas.microsoft.com/office/powerpoint/2010/main" val="128373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190632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161766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387690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26575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408674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361072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68159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214502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138583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241992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120444-DBCD-49F1-9EDF-126B93BD147D}" type="datetimeFigureOut">
              <a:rPr kumimoji="1" lang="ja-JP" altLang="en-US" smtClean="0"/>
              <a:t>2014/10/9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278585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20444-DBCD-49F1-9EDF-126B93BD147D}" type="datetimeFigureOut">
              <a:rPr kumimoji="1" lang="ja-JP" altLang="en-US" smtClean="0"/>
              <a:t>2014/10/9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9F237-91C8-46D0-93C8-21E294C180F3}" type="slidenum">
              <a:rPr kumimoji="1" lang="ja-JP" altLang="en-US" smtClean="0"/>
              <a:t>‹#›</a:t>
            </a:fld>
            <a:endParaRPr kumimoji="1" lang="ja-JP" altLang="en-US"/>
          </a:p>
        </p:txBody>
      </p:sp>
    </p:spTree>
    <p:extLst>
      <p:ext uri="{BB962C8B-B14F-4D97-AF65-F5344CB8AC3E}">
        <p14:creationId xmlns:p14="http://schemas.microsoft.com/office/powerpoint/2010/main" val="2083520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628800"/>
            <a:ext cx="7772400" cy="1296144"/>
          </a:xfrm>
          <a:solidFill>
            <a:srgbClr val="FFC000"/>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ja-JP" altLang="ja-JP" sz="3600" dirty="0"/>
              <a:t>＊</a:t>
            </a:r>
            <a:r>
              <a:rPr lang="en-US" altLang="ja-JP" sz="3600" dirty="0"/>
              <a:t>Power Source with no loss in load current</a:t>
            </a:r>
            <a:r>
              <a:rPr lang="ja-JP" altLang="ja-JP" dirty="0"/>
              <a:t/>
            </a:r>
            <a:br>
              <a:rPr lang="ja-JP" altLang="ja-JP" dirty="0"/>
            </a:br>
            <a:endParaRPr kumimoji="1" lang="ja-JP" altLang="en-US" dirty="0" smtClean="0"/>
          </a:p>
        </p:txBody>
      </p:sp>
      <p:sp>
        <p:nvSpPr>
          <p:cNvPr id="3" name="サブタイトル 2"/>
          <p:cNvSpPr>
            <a:spLocks noGrp="1"/>
          </p:cNvSpPr>
          <p:nvPr>
            <p:ph type="subTitle" idx="1"/>
          </p:nvPr>
        </p:nvSpPr>
        <p:spPr>
          <a:xfrm>
            <a:off x="755576" y="3501008"/>
            <a:ext cx="7704856" cy="2137792"/>
          </a:xfrm>
        </p:spPr>
        <p:style>
          <a:lnRef idx="2">
            <a:schemeClr val="dk1"/>
          </a:lnRef>
          <a:fillRef idx="1">
            <a:schemeClr val="lt1"/>
          </a:fillRef>
          <a:effectRef idx="0">
            <a:schemeClr val="dk1"/>
          </a:effectRef>
          <a:fontRef idx="minor">
            <a:schemeClr val="dk1"/>
          </a:fontRef>
        </p:style>
        <p:txBody>
          <a:bodyPr>
            <a:normAutofit/>
          </a:bodyPr>
          <a:lstStyle/>
          <a:p>
            <a:pPr algn="l"/>
            <a:r>
              <a:rPr lang="ja-JP" altLang="en-US" dirty="0"/>
              <a:t>＊</a:t>
            </a:r>
            <a:r>
              <a:rPr lang="en-US" altLang="ja-JP" dirty="0"/>
              <a:t>Capacitor Input circuit generates about 10% of load current loss, twice in every cycle.</a:t>
            </a:r>
            <a:endParaRPr kumimoji="1" lang="en-US" altLang="ja-JP" dirty="0"/>
          </a:p>
          <a:p>
            <a:pPr algn="l"/>
            <a:endParaRPr lang="en-US" altLang="ja-JP" dirty="0" smtClean="0"/>
          </a:p>
          <a:p>
            <a:pPr algn="l"/>
            <a:endParaRPr kumimoji="1" lang="en-US" altLang="ja-JP" dirty="0"/>
          </a:p>
          <a:p>
            <a:pPr algn="l"/>
            <a:endParaRPr lang="en-US" altLang="ja-JP" dirty="0" smtClean="0"/>
          </a:p>
          <a:p>
            <a:pPr algn="l"/>
            <a:endParaRPr kumimoji="1" lang="en-US" altLang="ja-JP" dirty="0" smtClean="0"/>
          </a:p>
        </p:txBody>
      </p:sp>
    </p:spTree>
    <p:extLst>
      <p:ext uri="{BB962C8B-B14F-4D97-AF65-F5344CB8AC3E}">
        <p14:creationId xmlns:p14="http://schemas.microsoft.com/office/powerpoint/2010/main" val="13598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936104"/>
          </a:xfrm>
          <a:solidFill>
            <a:srgbClr val="FFC000"/>
          </a:solidFill>
        </p:spPr>
        <p:style>
          <a:lnRef idx="2">
            <a:schemeClr val="dk1"/>
          </a:lnRef>
          <a:fillRef idx="1">
            <a:schemeClr val="lt1"/>
          </a:fillRef>
          <a:effectRef idx="0">
            <a:schemeClr val="dk1"/>
          </a:effectRef>
          <a:fontRef idx="minor">
            <a:schemeClr val="dk1"/>
          </a:fontRef>
        </p:style>
        <p:txBody>
          <a:bodyPr>
            <a:normAutofit/>
          </a:bodyPr>
          <a:lstStyle/>
          <a:p>
            <a:pPr algn="l"/>
            <a:r>
              <a:rPr lang="ja-JP" altLang="en-US" sz="3600" dirty="0"/>
              <a:t>＊</a:t>
            </a:r>
            <a:r>
              <a:rPr lang="en-US" altLang="ja-JP" sz="3600" dirty="0"/>
              <a:t>Critical Defect in Capacitor input Circuit</a:t>
            </a:r>
            <a:endParaRPr kumimoji="1" lang="ja-JP" altLang="en-US" sz="3600" dirty="0"/>
          </a:p>
        </p:txBody>
      </p:sp>
      <p:sp>
        <p:nvSpPr>
          <p:cNvPr id="3" name="コンテンツ プレースホルダー 2"/>
          <p:cNvSpPr>
            <a:spLocks noGrp="1"/>
          </p:cNvSpPr>
          <p:nvPr>
            <p:ph idx="1"/>
          </p:nvPr>
        </p:nvSpPr>
        <p:spPr>
          <a:xfrm>
            <a:off x="467544" y="1844824"/>
            <a:ext cx="8208912" cy="428133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ja-JP" altLang="en-US" dirty="0"/>
              <a:t>＊</a:t>
            </a:r>
            <a:r>
              <a:rPr lang="en-US" altLang="ja-JP" dirty="0"/>
              <a:t>There exists time-zone for the current not </a:t>
            </a:r>
            <a:r>
              <a:rPr lang="ja-JP" altLang="en-US" dirty="0" smtClean="0"/>
              <a:t>　　</a:t>
            </a:r>
            <a:r>
              <a:rPr lang="ja-JP" altLang="en-US" dirty="0"/>
              <a:t>　</a:t>
            </a:r>
            <a:r>
              <a:rPr lang="ja-JP" altLang="en-US" dirty="0" smtClean="0"/>
              <a:t>　　　　</a:t>
            </a:r>
            <a:r>
              <a:rPr lang="en-US" altLang="ja-JP" dirty="0" smtClean="0"/>
              <a:t>	flowing </a:t>
            </a:r>
            <a:r>
              <a:rPr lang="en-US" altLang="ja-JP" dirty="0"/>
              <a:t>despite showing voltage on the </a:t>
            </a:r>
          </a:p>
          <a:p>
            <a:pPr marL="0" indent="0">
              <a:buNone/>
            </a:pPr>
            <a:r>
              <a:rPr lang="ja-JP" altLang="en-US" dirty="0" smtClean="0"/>
              <a:t>　</a:t>
            </a:r>
            <a:r>
              <a:rPr lang="en-US" altLang="ja-JP" dirty="0" smtClean="0"/>
              <a:t>	waveform </a:t>
            </a:r>
            <a:r>
              <a:rPr lang="en-US" altLang="ja-JP" dirty="0"/>
              <a:t>in voltmeter and oscilloscope. </a:t>
            </a:r>
            <a:endParaRPr lang="en-US" altLang="ja-JP" dirty="0" smtClean="0"/>
          </a:p>
          <a:p>
            <a:pPr marL="0" indent="0">
              <a:buNone/>
            </a:pPr>
            <a:r>
              <a:rPr lang="ja-JP" altLang="en-US" dirty="0"/>
              <a:t>＊</a:t>
            </a:r>
            <a:r>
              <a:rPr lang="en-US" altLang="ja-JP" dirty="0"/>
              <a:t>There exists time-zone for the current not </a:t>
            </a:r>
            <a:r>
              <a:rPr lang="en-US" altLang="ja-JP" dirty="0" smtClean="0"/>
              <a:t>	flowing </a:t>
            </a:r>
            <a:r>
              <a:rPr lang="en-US" altLang="ja-JP" dirty="0"/>
              <a:t>despite showing voltage on the </a:t>
            </a:r>
          </a:p>
          <a:p>
            <a:pPr marL="0" indent="0">
              <a:buNone/>
            </a:pPr>
            <a:r>
              <a:rPr lang="en-US" altLang="ja-JP" dirty="0" smtClean="0"/>
              <a:t>	waveform </a:t>
            </a:r>
            <a:r>
              <a:rPr lang="en-US" altLang="ja-JP" dirty="0"/>
              <a:t>in voltmeter and oscilloscope. </a:t>
            </a:r>
          </a:p>
          <a:p>
            <a:pPr marL="0" indent="0">
              <a:buNone/>
            </a:pPr>
            <a:endParaRPr lang="en-US" altLang="ja-JP" dirty="0" smtClean="0"/>
          </a:p>
        </p:txBody>
      </p:sp>
    </p:spTree>
    <p:extLst>
      <p:ext uri="{BB962C8B-B14F-4D97-AF65-F5344CB8AC3E}">
        <p14:creationId xmlns:p14="http://schemas.microsoft.com/office/powerpoint/2010/main" val="1099237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a:solidFill>
            <a:srgbClr val="FFC000"/>
          </a:solidFill>
        </p:spPr>
        <p:style>
          <a:lnRef idx="2">
            <a:schemeClr val="dk1"/>
          </a:lnRef>
          <a:fillRef idx="1">
            <a:schemeClr val="lt1"/>
          </a:fillRef>
          <a:effectRef idx="0">
            <a:schemeClr val="dk1"/>
          </a:effectRef>
          <a:fontRef idx="minor">
            <a:schemeClr val="dk1"/>
          </a:fontRef>
        </p:style>
        <p:txBody>
          <a:bodyPr>
            <a:normAutofit fontScale="90000"/>
          </a:bodyPr>
          <a:lstStyle/>
          <a:p>
            <a:pPr algn="l"/>
            <a:r>
              <a:rPr lang="ja-JP" altLang="en-US" sz="2800" b="1" dirty="0"/>
              <a:t>＊</a:t>
            </a:r>
            <a:r>
              <a:rPr lang="en-US" altLang="ja-JP" sz="2800" b="1" dirty="0"/>
              <a:t>In Ohm’s Law, I=V/R    This V shows a potential difference. </a:t>
            </a:r>
            <a:endParaRPr kumimoji="1" lang="ja-JP" altLang="en-US" sz="2800" b="1" dirty="0"/>
          </a:p>
        </p:txBody>
      </p:sp>
      <p:sp>
        <p:nvSpPr>
          <p:cNvPr id="3" name="コンテンツ プレースホルダー 2"/>
          <p:cNvSpPr>
            <a:spLocks noGrp="1"/>
          </p:cNvSpPr>
          <p:nvPr>
            <p:ph idx="1"/>
          </p:nvPr>
        </p:nvSpPr>
        <p:spPr>
          <a:xfrm>
            <a:off x="371700" y="980728"/>
            <a:ext cx="8229600" cy="5145435"/>
          </a:xfrm>
        </p:spPr>
        <p:txBody>
          <a:bodyPr vert="horz" lIns="91440" tIns="45720" rIns="91440" bIns="45720" rtlCol="0">
            <a:normAutofit/>
          </a:bodyPr>
          <a:lstStyle/>
          <a:p>
            <a:r>
              <a:rPr lang="ja-JP" altLang="en-US" sz="2400" b="1" dirty="0"/>
              <a:t>＊</a:t>
            </a:r>
            <a:r>
              <a:rPr lang="en-US" altLang="ja-JP" sz="2400" b="1" dirty="0"/>
              <a:t>The waveform in oscilloscope does not distinguish Electrical Potential from Potential Difference, displaying together.</a:t>
            </a:r>
          </a:p>
          <a:p>
            <a:endParaRPr lang="en-US" altLang="ja-JP" sz="2400" b="1" dirty="0"/>
          </a:p>
          <a:p>
            <a:endParaRPr lang="ja-JP" altLang="en-US" sz="2400" b="1" dirty="0"/>
          </a:p>
        </p:txBody>
      </p:sp>
      <p:cxnSp>
        <p:nvCxnSpPr>
          <p:cNvPr id="5" name="直線コネクタ 4"/>
          <p:cNvCxnSpPr/>
          <p:nvPr/>
        </p:nvCxnSpPr>
        <p:spPr>
          <a:xfrm>
            <a:off x="2195736" y="24208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286772" y="2132856"/>
            <a:ext cx="3533700" cy="2031325"/>
          </a:xfrm>
          <a:prstGeom prst="rect">
            <a:avLst/>
          </a:prstGeom>
          <a:noFill/>
        </p:spPr>
        <p:txBody>
          <a:bodyPr wrap="square" rtlCol="0">
            <a:spAutoFit/>
          </a:bodyPr>
          <a:lstStyle/>
          <a:p>
            <a:r>
              <a:rPr lang="en-US" altLang="ja-JP" sz="1400" dirty="0" smtClean="0"/>
              <a:t>●When a potential on Di side is lower than capacitor potential, capacitor potential is Potential Difference</a:t>
            </a:r>
            <a:r>
              <a:rPr lang="ja-JP" altLang="en-US" sz="1400" dirty="0" smtClean="0"/>
              <a:t>（</a:t>
            </a:r>
            <a:r>
              <a:rPr lang="en-US" altLang="ja-JP" sz="1400" dirty="0" smtClean="0"/>
              <a:t>V) in every way.</a:t>
            </a:r>
            <a:r>
              <a:rPr lang="ja-JP" altLang="en-US" sz="1400" dirty="0" smtClean="0"/>
              <a:t>（Ｂ→Ｃ）</a:t>
            </a:r>
            <a:r>
              <a:rPr lang="en-US" altLang="ja-JP" sz="1400" dirty="0" smtClean="0"/>
              <a:t>●When Potential on Di side rises ,with Potential becoming the same potential, there is no potential difference (V) in closed circuit, with no flow of current.</a:t>
            </a:r>
            <a:r>
              <a:rPr lang="ja-JP" altLang="en-US" sz="1400" dirty="0" smtClean="0"/>
              <a:t>（Ｃ </a:t>
            </a:r>
            <a:r>
              <a:rPr lang="en-US" altLang="ja-JP" sz="1400" dirty="0" smtClean="0"/>
              <a:t>point</a:t>
            </a:r>
            <a:r>
              <a:rPr lang="ja-JP" altLang="en-US" sz="1400" dirty="0" smtClean="0"/>
              <a:t>）</a:t>
            </a:r>
          </a:p>
          <a:p>
            <a:r>
              <a:rPr lang="en-US" altLang="ja-JP" sz="1400" smtClean="0"/>
              <a:t>●</a:t>
            </a:r>
            <a:r>
              <a:rPr lang="en-US" altLang="ja-JP" sz="1400" smtClean="0">
                <a:solidFill>
                  <a:srgbClr val="FF0000"/>
                </a:solidFill>
              </a:rPr>
              <a:t>Red Waveform    </a:t>
            </a:r>
            <a:r>
              <a:rPr lang="en-US" altLang="ja-JP" sz="1400" smtClean="0"/>
              <a:t>Waveform displayed in oscilloscope</a:t>
            </a:r>
            <a:endParaRPr kumimoji="1" lang="ja-JP" altLang="en-US" sz="1400" dirty="0"/>
          </a:p>
        </p:txBody>
      </p:sp>
      <p:sp>
        <p:nvSpPr>
          <p:cNvPr id="4" name="テキスト ボックス 3"/>
          <p:cNvSpPr txBox="1"/>
          <p:nvPr/>
        </p:nvSpPr>
        <p:spPr>
          <a:xfrm>
            <a:off x="5282369" y="4902670"/>
            <a:ext cx="3677716" cy="1569660"/>
          </a:xfrm>
          <a:prstGeom prst="rect">
            <a:avLst/>
          </a:prstGeom>
          <a:noFill/>
        </p:spPr>
        <p:txBody>
          <a:bodyPr wrap="square" rtlCol="0">
            <a:spAutoFit/>
          </a:bodyPr>
          <a:lstStyle/>
          <a:p>
            <a:r>
              <a:rPr kumimoji="1" lang="ja-JP" altLang="en-US" sz="1600" dirty="0" smtClean="0"/>
              <a:t>●</a:t>
            </a:r>
            <a:r>
              <a:rPr lang="en-US" altLang="ja-JP" sz="1600" dirty="0" smtClean="0"/>
              <a:t>The reality (Red Waveform) is that the waveform which extracts Voltage (Potential Difference) only.</a:t>
            </a:r>
          </a:p>
          <a:p>
            <a:r>
              <a:rPr lang="en-US" altLang="ja-JP" sz="1600" dirty="0" smtClean="0"/>
              <a:t>●When </a:t>
            </a:r>
            <a:r>
              <a:rPr lang="en-US" altLang="ja-JP" sz="1600" dirty="0"/>
              <a:t>load current is cut off, rectifying circuit becomes the cause of noise generation</a:t>
            </a:r>
            <a:r>
              <a:rPr lang="en-US" altLang="ja-JP" sz="1600" dirty="0" smtClean="0"/>
              <a:t>.</a:t>
            </a: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00" y="2132856"/>
            <a:ext cx="2429740" cy="161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044697"/>
            <a:ext cx="2100112" cy="178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700" y="4875211"/>
            <a:ext cx="2328092" cy="135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9090" y="4661126"/>
            <a:ext cx="2200854" cy="178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71700" y="3831324"/>
            <a:ext cx="4788244" cy="769441"/>
          </a:xfrm>
          <a:prstGeom prst="rect">
            <a:avLst/>
          </a:prstGeom>
          <a:noFill/>
        </p:spPr>
        <p:txBody>
          <a:bodyPr wrap="square" rtlCol="0">
            <a:spAutoFit/>
          </a:bodyPr>
          <a:lstStyle/>
          <a:p>
            <a:r>
              <a:rPr lang="en-US" altLang="ja-JP" sz="1100" dirty="0"/>
              <a:t>When red part is connected to voltage V(potential difference) only according to Ohm’s Law, you will get </a:t>
            </a:r>
            <a:r>
              <a:rPr lang="ja-JP" altLang="en-US" sz="1100" dirty="0"/>
              <a:t>Ｉ＝</a:t>
            </a:r>
            <a:r>
              <a:rPr lang="en-US" altLang="ja-JP" sz="1100" dirty="0"/>
              <a:t>V</a:t>
            </a:r>
            <a:r>
              <a:rPr lang="ja-JP" altLang="en-US" sz="1100" dirty="0"/>
              <a:t>／</a:t>
            </a:r>
            <a:r>
              <a:rPr lang="en-US" altLang="ja-JP" sz="1100" dirty="0"/>
              <a:t>R, potential difference (voltage) as shown in Ohm’s Law.  If you take a look at voltage waveform, at the time of switching over, you will understand that the current does not flow at 0 V of potential difference.</a:t>
            </a:r>
            <a:endParaRPr kumimoji="1" lang="ja-JP" altLang="en-US" sz="1100" dirty="0"/>
          </a:p>
        </p:txBody>
      </p:sp>
      <p:sp>
        <p:nvSpPr>
          <p:cNvPr id="8" name="テキスト ボックス 7"/>
          <p:cNvSpPr txBox="1"/>
          <p:nvPr/>
        </p:nvSpPr>
        <p:spPr>
          <a:xfrm>
            <a:off x="539552" y="6447073"/>
            <a:ext cx="4464496" cy="261610"/>
          </a:xfrm>
          <a:prstGeom prst="rect">
            <a:avLst/>
          </a:prstGeom>
          <a:noFill/>
        </p:spPr>
        <p:txBody>
          <a:bodyPr wrap="square" rtlCol="0">
            <a:spAutoFit/>
          </a:bodyPr>
          <a:lstStyle/>
          <a:p>
            <a:r>
              <a:rPr lang="en-US" altLang="ja-JP" sz="1100" dirty="0"/>
              <a:t>Fig.1</a:t>
            </a:r>
            <a:r>
              <a:rPr lang="ja-JP" altLang="en-US" sz="1100" dirty="0" err="1"/>
              <a:t>ー</a:t>
            </a:r>
            <a:r>
              <a:rPr lang="en-US" altLang="ja-JP" sz="1100" dirty="0"/>
              <a:t>Capacitor Input Rectifying Circuit and Voltage &amp; Current Waveform </a:t>
            </a:r>
            <a:endParaRPr kumimoji="1" lang="ja-JP" altLang="en-US" sz="1100" dirty="0"/>
          </a:p>
        </p:txBody>
      </p:sp>
    </p:spTree>
    <p:extLst>
      <p:ext uri="{BB962C8B-B14F-4D97-AF65-F5344CB8AC3E}">
        <p14:creationId xmlns:p14="http://schemas.microsoft.com/office/powerpoint/2010/main" val="268758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012974"/>
          </a:xfr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algn="l"/>
            <a:r>
              <a:rPr lang="en-US" altLang="ja-JP" sz="3200" b="1" dirty="0"/>
              <a:t>Second Generation Series Power Source</a:t>
            </a:r>
            <a:r>
              <a:rPr lang="ja-JP" altLang="en-US" sz="3200" b="1" dirty="0"/>
              <a:t>＋</a:t>
            </a:r>
            <a:r>
              <a:rPr lang="en-US" altLang="ja-JP" sz="3200" b="1" dirty="0"/>
              <a:t>CPM</a:t>
            </a:r>
            <a:endParaRPr kumimoji="1" lang="ja-JP" altLang="en-US" sz="3200" b="1" dirty="0"/>
          </a:p>
        </p:txBody>
      </p:sp>
      <p:sp>
        <p:nvSpPr>
          <p:cNvPr id="3" name="コンテンツ プレースホルダー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ja-JP" altLang="en-US" dirty="0" smtClean="0"/>
              <a:t>＊</a:t>
            </a:r>
            <a:r>
              <a:rPr lang="en-US" altLang="ja-JP" dirty="0" smtClean="0"/>
              <a:t>The </a:t>
            </a:r>
            <a:r>
              <a:rPr lang="en-US" altLang="ja-JP" dirty="0"/>
              <a:t>second generation power source compensates for </a:t>
            </a:r>
            <a:r>
              <a:rPr lang="ja-JP" altLang="en-US" dirty="0" smtClean="0"/>
              <a:t>　　　　</a:t>
            </a:r>
            <a:r>
              <a:rPr lang="en-US" altLang="ja-JP" dirty="0" smtClean="0"/>
              <a:t>	10</a:t>
            </a:r>
            <a:r>
              <a:rPr lang="en-US" altLang="ja-JP" dirty="0"/>
              <a:t>% of loss current.  </a:t>
            </a:r>
            <a:endParaRPr lang="en-US" altLang="ja-JP" dirty="0" smtClean="0"/>
          </a:p>
          <a:p>
            <a:pPr marL="0" indent="0">
              <a:buNone/>
            </a:pPr>
            <a:r>
              <a:rPr lang="ja-JP" altLang="en-US" dirty="0" smtClean="0"/>
              <a:t>＊</a:t>
            </a:r>
            <a:r>
              <a:rPr lang="en-US" altLang="ja-JP" dirty="0" smtClean="0"/>
              <a:t>The </a:t>
            </a:r>
            <a:r>
              <a:rPr lang="en-US" altLang="ja-JP" dirty="0"/>
              <a:t>noise generated in rectifying circuit dis-appears</a:t>
            </a:r>
            <a:r>
              <a:rPr lang="en-US" altLang="ja-JP" dirty="0" smtClean="0"/>
              <a:t>..</a:t>
            </a:r>
          </a:p>
          <a:p>
            <a:pPr marL="0" indent="0">
              <a:buNone/>
            </a:pPr>
            <a:r>
              <a:rPr lang="en-US" altLang="ja-JP" dirty="0" smtClean="0"/>
              <a:t>	Result</a:t>
            </a:r>
          </a:p>
          <a:p>
            <a:pPr marL="0" indent="0">
              <a:buNone/>
            </a:pPr>
            <a:r>
              <a:rPr lang="ja-JP" altLang="en-US" dirty="0" smtClean="0"/>
              <a:t>＊</a:t>
            </a:r>
            <a:r>
              <a:rPr lang="en-US" altLang="ja-JP" dirty="0" smtClean="0"/>
              <a:t>The </a:t>
            </a:r>
            <a:r>
              <a:rPr lang="en-US" altLang="ja-JP" dirty="0"/>
              <a:t>10% of music signal lost by load current loss can be </a:t>
            </a:r>
            <a:r>
              <a:rPr lang="en-US" altLang="ja-JP" dirty="0" smtClean="0"/>
              <a:t>	reproduced </a:t>
            </a:r>
            <a:r>
              <a:rPr lang="en-US" altLang="ja-JP" dirty="0"/>
              <a:t>(gets closer to </a:t>
            </a:r>
            <a:r>
              <a:rPr lang="en-US" altLang="ja-JP" dirty="0" smtClean="0"/>
              <a:t>original </a:t>
            </a:r>
            <a:r>
              <a:rPr lang="en-US" altLang="ja-JP" dirty="0"/>
              <a:t>sound.</a:t>
            </a:r>
            <a:r>
              <a:rPr lang="ja-JP" altLang="en-US" dirty="0"/>
              <a:t>） </a:t>
            </a:r>
            <a:r>
              <a:rPr lang="en-US" altLang="ja-JP" dirty="0"/>
              <a:t>If noise </a:t>
            </a:r>
            <a:r>
              <a:rPr lang="en-US" altLang="ja-JP" dirty="0" smtClean="0"/>
              <a:t>	disappears</a:t>
            </a:r>
            <a:r>
              <a:rPr lang="en-US" altLang="ja-JP" dirty="0"/>
              <a:t>, it gets closer to the sound of </a:t>
            </a:r>
            <a:r>
              <a:rPr lang="en-US" altLang="ja-JP" dirty="0" smtClean="0"/>
              <a:t>natural </a:t>
            </a:r>
            <a:r>
              <a:rPr lang="en-US" altLang="ja-JP" dirty="0"/>
              <a:t>world </a:t>
            </a:r>
          </a:p>
          <a:p>
            <a:pPr marL="0" indent="0">
              <a:buNone/>
            </a:pPr>
            <a:r>
              <a:rPr lang="ja-JP" altLang="en-US" dirty="0" smtClean="0"/>
              <a:t>　</a:t>
            </a:r>
            <a:r>
              <a:rPr lang="en-US" altLang="ja-JP" dirty="0" smtClean="0"/>
              <a:t>	(</a:t>
            </a:r>
            <a:r>
              <a:rPr lang="en-US" altLang="ja-JP" dirty="0"/>
              <a:t>reproduced sound of music signal only).</a:t>
            </a:r>
          </a:p>
          <a:p>
            <a:pPr marL="0" indent="0">
              <a:buNone/>
            </a:pPr>
            <a:r>
              <a:rPr lang="en-US" altLang="ja-JP" dirty="0" smtClean="0"/>
              <a:t>CPM</a:t>
            </a:r>
          </a:p>
          <a:p>
            <a:pPr marL="0" indent="0">
              <a:buNone/>
            </a:pPr>
            <a:r>
              <a:rPr lang="ja-JP" altLang="en-US" dirty="0"/>
              <a:t>＊</a:t>
            </a:r>
            <a:r>
              <a:rPr lang="en-US" altLang="ja-JP" dirty="0" smtClean="0"/>
              <a:t>Loss </a:t>
            </a:r>
            <a:r>
              <a:rPr lang="en-US" altLang="ja-JP" dirty="0"/>
              <a:t>signal at the time of generating reverse voltage is </a:t>
            </a:r>
            <a:r>
              <a:rPr lang="ja-JP" altLang="en-US" dirty="0" smtClean="0"/>
              <a:t>　　　　　　</a:t>
            </a:r>
            <a:r>
              <a:rPr lang="en-US" altLang="ja-JP" dirty="0" smtClean="0"/>
              <a:t>	reproduced</a:t>
            </a:r>
            <a:r>
              <a:rPr lang="en-US" altLang="ja-JP" dirty="0"/>
              <a:t>.</a:t>
            </a:r>
            <a:endParaRPr lang="en-US" altLang="ja-JP" dirty="0" smtClean="0"/>
          </a:p>
          <a:p>
            <a:pPr marL="0" indent="0">
              <a:buNone/>
            </a:pPr>
            <a:endParaRPr lang="en-US" altLang="ja-JP" dirty="0"/>
          </a:p>
          <a:p>
            <a:endParaRPr kumimoji="1" lang="ja-JP" altLang="en-US" dirty="0"/>
          </a:p>
        </p:txBody>
      </p:sp>
    </p:spTree>
    <p:extLst>
      <p:ext uri="{BB962C8B-B14F-4D97-AF65-F5344CB8AC3E}">
        <p14:creationId xmlns:p14="http://schemas.microsoft.com/office/powerpoint/2010/main" val="2584298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152128"/>
          </a:xfrm>
          <a:solidFill>
            <a:srgbClr val="FFC000"/>
          </a:solidFill>
        </p:spPr>
        <p:style>
          <a:lnRef idx="2">
            <a:schemeClr val="dk1"/>
          </a:lnRef>
          <a:fillRef idx="1">
            <a:schemeClr val="lt1"/>
          </a:fillRef>
          <a:effectRef idx="0">
            <a:schemeClr val="dk1"/>
          </a:effectRef>
          <a:fontRef idx="minor">
            <a:schemeClr val="dk1"/>
          </a:fontRef>
        </p:style>
        <p:txBody>
          <a:bodyPr>
            <a:noAutofit/>
          </a:bodyPr>
          <a:lstStyle/>
          <a:p>
            <a:pPr algn="l"/>
            <a:r>
              <a:rPr lang="en-US" altLang="ja-JP" sz="3600" b="1" dirty="0"/>
              <a:t>Second Generation Series Power Source Circuit and Rectifying Waveform</a:t>
            </a:r>
            <a:endParaRPr kumimoji="1" lang="ja-JP" alt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25" y="1658514"/>
            <a:ext cx="4968552" cy="321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16832"/>
            <a:ext cx="3816424" cy="26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a:endCxn id="9" idx="2"/>
          </p:cNvCxnSpPr>
          <p:nvPr/>
        </p:nvCxnSpPr>
        <p:spPr>
          <a:xfrm flipH="1" flipV="1">
            <a:off x="5929848" y="1700808"/>
            <a:ext cx="226328"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395889" y="1700808"/>
            <a:ext cx="360040"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281776" y="1331476"/>
            <a:ext cx="1296144" cy="369332"/>
          </a:xfrm>
          <a:prstGeom prst="rect">
            <a:avLst/>
          </a:prstGeom>
          <a:noFill/>
        </p:spPr>
        <p:txBody>
          <a:bodyPr wrap="square" rtlCol="0">
            <a:spAutoFit/>
          </a:bodyPr>
          <a:lstStyle/>
          <a:p>
            <a:r>
              <a:rPr kumimoji="1" lang="en-US" altLang="ja-JP" dirty="0" smtClean="0"/>
              <a:t>CRT1</a:t>
            </a:r>
            <a:endParaRPr kumimoji="1" lang="ja-JP" altLang="en-US" dirty="0"/>
          </a:p>
        </p:txBody>
      </p:sp>
      <p:sp>
        <p:nvSpPr>
          <p:cNvPr id="10" name="テキスト ボックス 9"/>
          <p:cNvSpPr txBox="1"/>
          <p:nvPr/>
        </p:nvSpPr>
        <p:spPr>
          <a:xfrm>
            <a:off x="7380312" y="1331476"/>
            <a:ext cx="1152128" cy="369332"/>
          </a:xfrm>
          <a:prstGeom prst="rect">
            <a:avLst/>
          </a:prstGeom>
          <a:noFill/>
        </p:spPr>
        <p:txBody>
          <a:bodyPr wrap="square" rtlCol="0">
            <a:spAutoFit/>
          </a:bodyPr>
          <a:lstStyle/>
          <a:p>
            <a:r>
              <a:rPr kumimoji="1" lang="en-US" altLang="ja-JP" dirty="0" smtClean="0"/>
              <a:t>CRT2</a:t>
            </a:r>
            <a:endParaRPr kumimoji="1" lang="ja-JP" altLang="en-US" dirty="0"/>
          </a:p>
        </p:txBody>
      </p:sp>
      <p:cxnSp>
        <p:nvCxnSpPr>
          <p:cNvPr id="12" name="直線矢印コネクタ 11"/>
          <p:cNvCxnSpPr>
            <a:endCxn id="9" idx="2"/>
          </p:cNvCxnSpPr>
          <p:nvPr/>
        </p:nvCxnSpPr>
        <p:spPr>
          <a:xfrm flipH="1" flipV="1">
            <a:off x="5929848" y="1700808"/>
            <a:ext cx="2170544" cy="9988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547664" y="5301208"/>
            <a:ext cx="7056784" cy="646331"/>
          </a:xfrm>
          <a:prstGeom prst="rect">
            <a:avLst/>
          </a:prstGeom>
          <a:noFill/>
        </p:spPr>
        <p:txBody>
          <a:bodyPr wrap="square" rtlCol="0">
            <a:spAutoFit/>
          </a:bodyPr>
          <a:lstStyle/>
          <a:p>
            <a:r>
              <a:rPr lang="en-US" altLang="ja-JP" dirty="0"/>
              <a:t>C0 is main capacitor, and C1 shows volume Capacitor (2 times of CO) in the other rectifying circuit. </a:t>
            </a:r>
            <a:endParaRPr kumimoji="1" lang="ja-JP" altLang="en-US" dirty="0"/>
          </a:p>
        </p:txBody>
      </p:sp>
    </p:spTree>
    <p:extLst>
      <p:ext uri="{BB962C8B-B14F-4D97-AF65-F5344CB8AC3E}">
        <p14:creationId xmlns:p14="http://schemas.microsoft.com/office/powerpoint/2010/main" val="380088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FFC000"/>
          </a:solidFill>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altLang="ja-JP" sz="2800" b="1" dirty="0"/>
              <a:t>Fourier Analysis which is generated due to load current loss</a:t>
            </a:r>
            <a:endParaRPr kumimoji="1" lang="ja-JP" alt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2627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399" y="3861048"/>
            <a:ext cx="240665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556792"/>
            <a:ext cx="24606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964236"/>
            <a:ext cx="237966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115616" y="1124744"/>
            <a:ext cx="2843337" cy="369332"/>
          </a:xfrm>
          <a:prstGeom prst="rect">
            <a:avLst/>
          </a:prstGeom>
          <a:noFill/>
        </p:spPr>
        <p:txBody>
          <a:bodyPr wrap="square" rtlCol="0">
            <a:spAutoFit/>
          </a:bodyPr>
          <a:lstStyle/>
          <a:p>
            <a:r>
              <a:rPr lang="en-US" altLang="ja-JP" dirty="0"/>
              <a:t>Capacitor Input Circuit</a:t>
            </a:r>
            <a:r>
              <a:rPr lang="ja-JP" altLang="en-US" dirty="0"/>
              <a:t>　</a:t>
            </a:r>
            <a:endParaRPr kumimoji="1" lang="ja-JP" altLang="en-US" dirty="0"/>
          </a:p>
        </p:txBody>
      </p:sp>
      <p:sp>
        <p:nvSpPr>
          <p:cNvPr id="5" name="テキスト ボックス 4"/>
          <p:cNvSpPr txBox="1"/>
          <p:nvPr/>
        </p:nvSpPr>
        <p:spPr>
          <a:xfrm>
            <a:off x="4572000" y="1124744"/>
            <a:ext cx="4104456" cy="369332"/>
          </a:xfrm>
          <a:prstGeom prst="rect">
            <a:avLst/>
          </a:prstGeom>
          <a:noFill/>
        </p:spPr>
        <p:txBody>
          <a:bodyPr wrap="square" rtlCol="0">
            <a:spAutoFit/>
          </a:bodyPr>
          <a:lstStyle/>
          <a:p>
            <a:r>
              <a:rPr lang="en-US" altLang="ja-JP" dirty="0"/>
              <a:t>Second Generation Capacitor Input Circuit</a:t>
            </a:r>
            <a:endParaRPr lang="ja-JP" altLang="en-US" dirty="0"/>
          </a:p>
        </p:txBody>
      </p:sp>
      <p:sp>
        <p:nvSpPr>
          <p:cNvPr id="6" name="テキスト ボックス 5"/>
          <p:cNvSpPr txBox="1"/>
          <p:nvPr/>
        </p:nvSpPr>
        <p:spPr>
          <a:xfrm>
            <a:off x="755576" y="3099842"/>
            <a:ext cx="3816424" cy="830997"/>
          </a:xfrm>
          <a:prstGeom prst="rect">
            <a:avLst/>
          </a:prstGeom>
          <a:noFill/>
        </p:spPr>
        <p:txBody>
          <a:bodyPr wrap="square" rtlCol="0">
            <a:spAutoFit/>
          </a:bodyPr>
          <a:lstStyle/>
          <a:p>
            <a:r>
              <a:rPr lang="en-US" altLang="ja-JP" sz="1600" b="1" dirty="0"/>
              <a:t>Noise level 200mV </a:t>
            </a:r>
            <a:r>
              <a:rPr lang="ja-JP" altLang="en-US" sz="1600" b="1" dirty="0"/>
              <a:t>＠１</a:t>
            </a:r>
            <a:r>
              <a:rPr lang="en-US" altLang="ja-JP" sz="1600" b="1" dirty="0"/>
              <a:t>A, which basic waveform and noise level are buried at 400Hz.</a:t>
            </a:r>
            <a:endParaRPr kumimoji="1" lang="ja-JP" altLang="en-US" sz="1600" b="1" dirty="0"/>
          </a:p>
        </p:txBody>
      </p:sp>
      <p:sp>
        <p:nvSpPr>
          <p:cNvPr id="7" name="テキスト ボックス 6"/>
          <p:cNvSpPr txBox="1"/>
          <p:nvPr/>
        </p:nvSpPr>
        <p:spPr>
          <a:xfrm>
            <a:off x="5076056" y="2991892"/>
            <a:ext cx="3456384" cy="830997"/>
          </a:xfrm>
          <a:prstGeom prst="rect">
            <a:avLst/>
          </a:prstGeom>
          <a:noFill/>
        </p:spPr>
        <p:txBody>
          <a:bodyPr wrap="square" rtlCol="0">
            <a:spAutoFit/>
          </a:bodyPr>
          <a:lstStyle/>
          <a:p>
            <a:r>
              <a:rPr lang="en-US" altLang="ja-JP" sz="1600" b="1" dirty="0"/>
              <a:t>Clearly separate Basic Waveform from Noise Level up to 1200Hz and with Noise Level  at 1mA@1A</a:t>
            </a:r>
            <a:endParaRPr kumimoji="1" lang="en-US" altLang="ja-JP" sz="1600" b="1" dirty="0" smtClean="0"/>
          </a:p>
        </p:txBody>
      </p:sp>
    </p:spTree>
    <p:extLst>
      <p:ext uri="{BB962C8B-B14F-4D97-AF65-F5344CB8AC3E}">
        <p14:creationId xmlns:p14="http://schemas.microsoft.com/office/powerpoint/2010/main" val="389623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575" y="260648"/>
            <a:ext cx="8229600" cy="778098"/>
          </a:xfrm>
          <a:solidFill>
            <a:srgbClr val="FFC000"/>
          </a:solidFill>
        </p:spPr>
        <p:style>
          <a:lnRef idx="2">
            <a:schemeClr val="dk1"/>
          </a:lnRef>
          <a:fillRef idx="1">
            <a:schemeClr val="lt1"/>
          </a:fillRef>
          <a:effectRef idx="0">
            <a:schemeClr val="dk1"/>
          </a:effectRef>
          <a:fontRef idx="minor">
            <a:schemeClr val="dk1"/>
          </a:fontRef>
        </p:style>
        <p:txBody>
          <a:bodyPr/>
          <a:lstStyle/>
          <a:p>
            <a:pPr algn="l"/>
            <a:r>
              <a:rPr lang="en-US" altLang="ja-JP" dirty="0"/>
              <a:t>Result</a:t>
            </a:r>
            <a:endParaRPr kumimoji="1" lang="ja-JP" altLang="en-US" dirty="0"/>
          </a:p>
        </p:txBody>
      </p:sp>
      <p:sp>
        <p:nvSpPr>
          <p:cNvPr id="3" name="テキスト ボックス 2"/>
          <p:cNvSpPr txBox="1"/>
          <p:nvPr/>
        </p:nvSpPr>
        <p:spPr>
          <a:xfrm>
            <a:off x="430263" y="1196752"/>
            <a:ext cx="8208912"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a:t>●Conventional power source generates 10% of load current loss twice in every two </a:t>
            </a:r>
            <a:r>
              <a:rPr lang="ja-JP" altLang="en-US" dirty="0" smtClean="0"/>
              <a:t>　　　</a:t>
            </a:r>
            <a:r>
              <a:rPr lang="en-US" altLang="ja-JP" dirty="0" smtClean="0"/>
              <a:t>	cycles</a:t>
            </a:r>
            <a:r>
              <a:rPr lang="en-US" altLang="ja-JP" dirty="0"/>
              <a:t>.</a:t>
            </a:r>
          </a:p>
          <a:p>
            <a:r>
              <a:rPr lang="en-US" altLang="ja-JP" dirty="0" smtClean="0"/>
              <a:t>	As </a:t>
            </a:r>
            <a:r>
              <a:rPr lang="en-US" altLang="ja-JP" dirty="0"/>
              <a:t>we listen to voice signal, blended with noise which generates music signal </a:t>
            </a:r>
            <a:r>
              <a:rPr lang="en-US" altLang="ja-JP" dirty="0" smtClean="0"/>
              <a:t>	loss </a:t>
            </a:r>
            <a:r>
              <a:rPr lang="en-US" altLang="ja-JP" dirty="0"/>
              <a:t>in power source circuit, we are forced to listen to the sound different </a:t>
            </a:r>
            <a:r>
              <a:rPr lang="en-US" altLang="ja-JP" dirty="0" smtClean="0"/>
              <a:t>	from </a:t>
            </a:r>
            <a:r>
              <a:rPr lang="en-US" altLang="ja-JP" dirty="0"/>
              <a:t>that of </a:t>
            </a:r>
            <a:r>
              <a:rPr lang="en-US" altLang="ja-JP" dirty="0" smtClean="0"/>
              <a:t>natural</a:t>
            </a:r>
            <a:r>
              <a:rPr lang="ja-JP" altLang="en-US" dirty="0" smtClean="0"/>
              <a:t>　</a:t>
            </a:r>
            <a:r>
              <a:rPr lang="en-US" altLang="ja-JP" dirty="0" smtClean="0"/>
              <a:t>world</a:t>
            </a:r>
            <a:r>
              <a:rPr lang="en-US" altLang="ja-JP" dirty="0"/>
              <a:t>. </a:t>
            </a:r>
            <a:endParaRPr kumimoji="1" lang="en-US" altLang="ja-JP" dirty="0" smtClean="0"/>
          </a:p>
          <a:p>
            <a:r>
              <a:rPr lang="en-US" altLang="ja-JP" dirty="0"/>
              <a:t>●Human’s eyes and ears are unable to make judgment, since brain revises to look at </a:t>
            </a:r>
            <a:r>
              <a:rPr lang="en-US" altLang="ja-JP" dirty="0" smtClean="0"/>
              <a:t>	and </a:t>
            </a:r>
            <a:r>
              <a:rPr lang="en-US" altLang="ja-JP" dirty="0"/>
              <a:t>listen. (It might be said of the difference between Berlin Phil-Harmonia </a:t>
            </a:r>
            <a:r>
              <a:rPr lang="en-US" altLang="ja-JP" dirty="0" smtClean="0"/>
              <a:t>	Orchestra </a:t>
            </a:r>
            <a:r>
              <a:rPr lang="en-US" altLang="ja-JP" dirty="0"/>
              <a:t>and NHK Symphony Orchestra?)</a:t>
            </a:r>
          </a:p>
          <a:p>
            <a:r>
              <a:rPr lang="ja-JP" altLang="en-US" dirty="0"/>
              <a:t>　</a:t>
            </a:r>
            <a:r>
              <a:rPr lang="en-US" altLang="ja-JP" dirty="0" smtClean="0"/>
              <a:t>	However</a:t>
            </a:r>
            <a:r>
              <a:rPr lang="en-US" altLang="ja-JP" dirty="0"/>
              <a:t>, if you make comparative audition, you can judge it in one audition. </a:t>
            </a:r>
            <a:r>
              <a:rPr lang="ja-JP" altLang="en-US" dirty="0"/>
              <a:t>　</a:t>
            </a:r>
          </a:p>
          <a:p>
            <a:r>
              <a:rPr lang="en-US" altLang="ja-JP" dirty="0"/>
              <a:t>●In second generation series power source, you can listen to the sound closer to </a:t>
            </a:r>
            <a:r>
              <a:rPr lang="en-US" altLang="ja-JP" dirty="0" smtClean="0"/>
              <a:t>	natural </a:t>
            </a:r>
            <a:r>
              <a:rPr lang="en-US" altLang="ja-JP" dirty="0"/>
              <a:t>world, as you listen to noise-free, 100% music signal only. </a:t>
            </a:r>
            <a:endParaRPr lang="en-US" altLang="ja-JP" dirty="0" smtClean="0"/>
          </a:p>
          <a:p>
            <a:r>
              <a:rPr lang="en-US" altLang="ja-JP" dirty="0"/>
              <a:t>●CPM function is to help reproduce more real voice by correcting weakness of direct </a:t>
            </a:r>
            <a:r>
              <a:rPr lang="en-US" altLang="ja-JP" dirty="0" smtClean="0"/>
              <a:t>	current </a:t>
            </a:r>
            <a:r>
              <a:rPr lang="en-US" altLang="ja-JP" dirty="0"/>
              <a:t>circuit.</a:t>
            </a:r>
          </a:p>
          <a:p>
            <a:endParaRPr kumimoji="1" lang="ja-JP" altLang="en-US" dirty="0"/>
          </a:p>
        </p:txBody>
      </p:sp>
    </p:spTree>
    <p:extLst>
      <p:ext uri="{BB962C8B-B14F-4D97-AF65-F5344CB8AC3E}">
        <p14:creationId xmlns:p14="http://schemas.microsoft.com/office/powerpoint/2010/main" val="4286472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789</Words>
  <Application>Microsoft Office PowerPoint</Application>
  <PresentationFormat>画面に合わせる (4:3)</PresentationFormat>
  <Paragraphs>51</Paragraphs>
  <Slides>7</Slides>
  <Notes>5</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 Source with no loss in load current </vt:lpstr>
      <vt:lpstr>＊Critical Defect in Capacitor input Circuit</vt:lpstr>
      <vt:lpstr>＊In Ohm’s Law, I=V/R    This V shows a potential difference. </vt:lpstr>
      <vt:lpstr>Second Generation Series Power Source＋CPM</vt:lpstr>
      <vt:lpstr>Second Generation Series Power Source Circuit and Rectifying Waveform</vt:lpstr>
      <vt:lpstr>Fourier Analysis which is generated due to load current loss</vt:lpstr>
      <vt:lpstr>Result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負荷電流欠落がない電源</dc:title>
  <dc:creator>user</dc:creator>
  <cp:lastModifiedBy>user</cp:lastModifiedBy>
  <cp:revision>62</cp:revision>
  <dcterms:created xsi:type="dcterms:W3CDTF">2014-07-06T05:13:24Z</dcterms:created>
  <dcterms:modified xsi:type="dcterms:W3CDTF">2014-10-09T05:06:43Z</dcterms:modified>
</cp:coreProperties>
</file>